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sldIdLst>
    <p:sldId id="426" r:id="rId5"/>
    <p:sldId id="427" r:id="rId6"/>
    <p:sldId id="455" r:id="rId7"/>
    <p:sldId id="429" r:id="rId8"/>
    <p:sldId id="428" r:id="rId9"/>
    <p:sldId id="431" r:id="rId10"/>
    <p:sldId id="430" r:id="rId11"/>
    <p:sldId id="432" r:id="rId12"/>
    <p:sldId id="434" r:id="rId13"/>
    <p:sldId id="433" r:id="rId14"/>
    <p:sldId id="435" r:id="rId15"/>
    <p:sldId id="437" r:id="rId16"/>
    <p:sldId id="436" r:id="rId17"/>
    <p:sldId id="439" r:id="rId18"/>
    <p:sldId id="438" r:id="rId19"/>
    <p:sldId id="441" r:id="rId20"/>
    <p:sldId id="440" r:id="rId21"/>
    <p:sldId id="442" r:id="rId22"/>
    <p:sldId id="444" r:id="rId23"/>
    <p:sldId id="443" r:id="rId24"/>
    <p:sldId id="445" r:id="rId25"/>
    <p:sldId id="446" r:id="rId26"/>
    <p:sldId id="447" r:id="rId27"/>
    <p:sldId id="448" r:id="rId28"/>
    <p:sldId id="449" r:id="rId29"/>
    <p:sldId id="386" r:id="rId30"/>
    <p:sldId id="387" r:id="rId31"/>
    <p:sldId id="388" r:id="rId32"/>
    <p:sldId id="390" r:id="rId33"/>
    <p:sldId id="392" r:id="rId34"/>
    <p:sldId id="396" r:id="rId35"/>
    <p:sldId id="451" r:id="rId36"/>
    <p:sldId id="450" r:id="rId37"/>
    <p:sldId id="363" r:id="rId38"/>
    <p:sldId id="453" r:id="rId39"/>
    <p:sldId id="454" r:id="rId40"/>
    <p:sldId id="452" r:id="rId41"/>
  </p:sldIdLst>
  <p:sldSz cx="12192000" cy="6858000"/>
  <p:notesSz cx="6858000" cy="9144000"/>
  <p:defaultTextStyle>
    <a:defPPr marL="0" marR="0" indent="0" algn="l" defTabSz="45718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595"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189"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783"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377"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2972"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566"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160"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755" algn="ctr" defTabSz="121913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42"/>
    <a:srgbClr val="F8C714"/>
    <a:srgbClr val="00A7DD"/>
    <a:srgbClr val="169DD3"/>
    <a:srgbClr val="003561"/>
    <a:srgbClr val="009DDB"/>
    <a:srgbClr val="5E5E5E"/>
    <a:srgbClr val="FBD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5" autoAdjust="0"/>
    <p:restoredTop sz="79048"/>
  </p:normalViewPr>
  <p:slideViewPr>
    <p:cSldViewPr snapToGrid="0">
      <p:cViewPr varScale="1">
        <p:scale>
          <a:sx n="100" d="100"/>
          <a:sy n="100" d="100"/>
        </p:scale>
        <p:origin x="130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595" latinLnBrk="0">
      <a:lnSpc>
        <a:spcPct val="117999"/>
      </a:lnSpc>
      <a:defRPr sz="1100">
        <a:latin typeface="+mn-lt"/>
        <a:ea typeface="+mn-ea"/>
        <a:cs typeface="+mn-cs"/>
        <a:sym typeface="Helvetica Neue"/>
      </a:defRPr>
    </a:lvl1pPr>
    <a:lvl2pPr indent="114297" defTabSz="228595" latinLnBrk="0">
      <a:lnSpc>
        <a:spcPct val="117999"/>
      </a:lnSpc>
      <a:defRPr sz="1100">
        <a:latin typeface="+mn-lt"/>
        <a:ea typeface="+mn-ea"/>
        <a:cs typeface="+mn-cs"/>
        <a:sym typeface="Helvetica Neue"/>
      </a:defRPr>
    </a:lvl2pPr>
    <a:lvl3pPr indent="228595" defTabSz="228595" latinLnBrk="0">
      <a:lnSpc>
        <a:spcPct val="117999"/>
      </a:lnSpc>
      <a:defRPr sz="1100">
        <a:latin typeface="+mn-lt"/>
        <a:ea typeface="+mn-ea"/>
        <a:cs typeface="+mn-cs"/>
        <a:sym typeface="Helvetica Neue"/>
      </a:defRPr>
    </a:lvl3pPr>
    <a:lvl4pPr indent="342892" defTabSz="228595" latinLnBrk="0">
      <a:lnSpc>
        <a:spcPct val="117999"/>
      </a:lnSpc>
      <a:defRPr sz="1100">
        <a:latin typeface="+mn-lt"/>
        <a:ea typeface="+mn-ea"/>
        <a:cs typeface="+mn-cs"/>
        <a:sym typeface="Helvetica Neue"/>
      </a:defRPr>
    </a:lvl4pPr>
    <a:lvl5pPr indent="457189" defTabSz="228595" latinLnBrk="0">
      <a:lnSpc>
        <a:spcPct val="117999"/>
      </a:lnSpc>
      <a:defRPr sz="1100">
        <a:latin typeface="+mn-lt"/>
        <a:ea typeface="+mn-ea"/>
        <a:cs typeface="+mn-cs"/>
        <a:sym typeface="Helvetica Neue"/>
      </a:defRPr>
    </a:lvl5pPr>
    <a:lvl6pPr indent="571486" defTabSz="228595" latinLnBrk="0">
      <a:lnSpc>
        <a:spcPct val="117999"/>
      </a:lnSpc>
      <a:defRPr sz="1100">
        <a:latin typeface="+mn-lt"/>
        <a:ea typeface="+mn-ea"/>
        <a:cs typeface="+mn-cs"/>
        <a:sym typeface="Helvetica Neue"/>
      </a:defRPr>
    </a:lvl6pPr>
    <a:lvl7pPr indent="685783" defTabSz="228595" latinLnBrk="0">
      <a:lnSpc>
        <a:spcPct val="117999"/>
      </a:lnSpc>
      <a:defRPr sz="1100">
        <a:latin typeface="+mn-lt"/>
        <a:ea typeface="+mn-ea"/>
        <a:cs typeface="+mn-cs"/>
        <a:sym typeface="Helvetica Neue"/>
      </a:defRPr>
    </a:lvl7pPr>
    <a:lvl8pPr indent="800080" defTabSz="228595" latinLnBrk="0">
      <a:lnSpc>
        <a:spcPct val="117999"/>
      </a:lnSpc>
      <a:defRPr sz="1100">
        <a:latin typeface="+mn-lt"/>
        <a:ea typeface="+mn-ea"/>
        <a:cs typeface="+mn-cs"/>
        <a:sym typeface="Helvetica Neue"/>
      </a:defRPr>
    </a:lvl8pPr>
    <a:lvl9pPr indent="914377" defTabSz="228595" latinLnBrk="0">
      <a:lnSpc>
        <a:spcPct val="117999"/>
      </a:lnSpc>
      <a:defRPr sz="11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Today is going to be all about budgeting! Everyone’s first reaction isn’t always the most exciting one. In fact, there may even be moans and groans. For some reason, the word budget has been turned into a bad word. </a:t>
            </a:r>
            <a:endParaRPr lang="en-US" sz="1200" b="0" dirty="0">
              <a:effectLst/>
            </a:endParaRPr>
          </a:p>
          <a:p>
            <a:pPr rtl="0"/>
            <a:br>
              <a:rPr lang="en-US" sz="1200" b="0" dirty="0">
                <a:effectLst/>
              </a:rPr>
            </a:br>
            <a:r>
              <a:rPr lang="en-US" sz="1100" b="0" i="0" u="none" strike="noStrike" kern="1200" dirty="0">
                <a:solidFill>
                  <a:schemeClr val="tx1"/>
                </a:solidFill>
                <a:effectLst/>
                <a:latin typeface="+mn-lt"/>
                <a:ea typeface="+mn-ea"/>
                <a:cs typeface="+mn-cs"/>
              </a:rPr>
              <a:t>Today, we’re going to dispel some of those myths, talk about why a budget is so important, discuss what a budget really is, and then talk about how to actually budget. </a:t>
            </a:r>
            <a:endParaRPr lang="en-US" sz="1200" b="0" dirty="0">
              <a:effectLst/>
            </a:endParaRPr>
          </a:p>
          <a:p>
            <a:pPr rtl="0"/>
            <a:br>
              <a:rPr lang="en-US" sz="1200" b="0" dirty="0">
                <a:effectLst/>
              </a:rPr>
            </a:br>
            <a:r>
              <a:rPr lang="en-US" sz="1100" b="0" i="0" u="none" strike="noStrike" kern="1200" dirty="0">
                <a:solidFill>
                  <a:schemeClr val="tx1"/>
                </a:solidFill>
                <a:effectLst/>
                <a:latin typeface="+mn-lt"/>
                <a:ea typeface="+mn-ea"/>
                <a:cs typeface="+mn-cs"/>
              </a:rPr>
              <a:t>Still confused? Don’t worry - you’re not alone. </a:t>
            </a:r>
            <a:endParaRPr lang="en-US" sz="1200" b="0" dirty="0">
              <a:effectLst/>
            </a:endParaRPr>
          </a:p>
          <a:p>
            <a:pPr rtl="0"/>
            <a:br>
              <a:rPr lang="en-US" sz="1200" b="0" dirty="0">
                <a:effectLst/>
              </a:rPr>
            </a:br>
            <a:r>
              <a:rPr lang="en-US" sz="1100" b="0" i="0" u="none" strike="noStrike" kern="1200" dirty="0">
                <a:solidFill>
                  <a:schemeClr val="tx1"/>
                </a:solidFill>
                <a:effectLst/>
                <a:latin typeface="+mn-lt"/>
                <a:ea typeface="+mn-ea"/>
                <a:cs typeface="+mn-cs"/>
              </a:rPr>
              <a:t>[Play video on the next slide]</a:t>
            </a:r>
            <a:endParaRPr lang="en-US" sz="1200" b="0" dirty="0">
              <a:effectLst/>
            </a:endParaRPr>
          </a:p>
          <a:p>
            <a:endParaRPr lang="en-US" dirty="0"/>
          </a:p>
          <a:p>
            <a:endParaRPr lang="en-US" dirty="0"/>
          </a:p>
        </p:txBody>
      </p:sp>
    </p:spTree>
    <p:extLst>
      <p:ext uri="{BB962C8B-B14F-4D97-AF65-F5344CB8AC3E}">
        <p14:creationId xmlns:p14="http://schemas.microsoft.com/office/powerpoint/2010/main" val="3114443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Let’s take a look at the dictionary definition of a budget. [read the slide]</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That’s all it is. It’s not a straightjacket. It’s not someone trying to duct tape your wallet. It’s simply a list of your planned income and expenses. </a:t>
            </a:r>
            <a:endParaRPr lang="en-US" b="0" dirty="0">
              <a:effectLst/>
            </a:endParaRPr>
          </a:p>
          <a:p>
            <a:br>
              <a:rPr lang="en-US" dirty="0"/>
            </a:br>
            <a:endParaRPr lang="en-US" dirty="0"/>
          </a:p>
          <a:p>
            <a:endParaRPr lang="en-US" dirty="0"/>
          </a:p>
          <a:p>
            <a:endParaRPr lang="en-US" dirty="0"/>
          </a:p>
        </p:txBody>
      </p:sp>
    </p:spTree>
    <p:extLst>
      <p:ext uri="{BB962C8B-B14F-4D97-AF65-F5344CB8AC3E}">
        <p14:creationId xmlns:p14="http://schemas.microsoft.com/office/powerpoint/2010/main" val="4601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In fact, a budget is the opposite of what most people think when they hear the word. A budget gives you the freedom to spend and the power to reach your money goals.</a:t>
            </a:r>
            <a:endParaRPr lang="en-US" dirty="0"/>
          </a:p>
          <a:p>
            <a:endParaRPr lang="en-US" dirty="0"/>
          </a:p>
          <a:p>
            <a:endParaRPr lang="en-US" dirty="0"/>
          </a:p>
        </p:txBody>
      </p:sp>
    </p:spTree>
    <p:extLst>
      <p:ext uri="{BB962C8B-B14F-4D97-AF65-F5344CB8AC3E}">
        <p14:creationId xmlns:p14="http://schemas.microsoft.com/office/powerpoint/2010/main" val="281898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We’re going to really tactical in this next section on how to create a budget and walk through how to actually create a budget.</a:t>
            </a:r>
            <a:endParaRPr lang="en-US" dirty="0"/>
          </a:p>
          <a:p>
            <a:endParaRPr lang="en-US" dirty="0"/>
          </a:p>
          <a:p>
            <a:endParaRPr lang="en-US" dirty="0"/>
          </a:p>
        </p:txBody>
      </p:sp>
    </p:spTree>
    <p:extLst>
      <p:ext uri="{BB962C8B-B14F-4D97-AF65-F5344CB8AC3E}">
        <p14:creationId xmlns:p14="http://schemas.microsoft.com/office/powerpoint/2010/main" val="104991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As mentioned, with your SmartDollar account, you get full access to the premium version EveryDollar. You can use that on a computer or on your Android or iPhone. Since this is a tool you can take anywhere, everything you see on the next few slides is going to show how to budget by using EveryDollar. Still, the concept is the same, whether it is with paper/pen or using the app.</a:t>
            </a:r>
            <a:endParaRPr lang="en-US" dirty="0"/>
          </a:p>
          <a:p>
            <a:endParaRPr lang="en-US" dirty="0"/>
          </a:p>
          <a:p>
            <a:endParaRPr lang="en-US" dirty="0"/>
          </a:p>
        </p:txBody>
      </p:sp>
    </p:spTree>
    <p:extLst>
      <p:ext uri="{BB962C8B-B14F-4D97-AF65-F5344CB8AC3E}">
        <p14:creationId xmlns:p14="http://schemas.microsoft.com/office/powerpoint/2010/main" val="3853978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This is incredibly important. You need to have a plan for your money before it is even in your hands. It adds a layer of complexity if you’re trying to plan for something that has already happened. </a:t>
            </a:r>
            <a:endParaRPr lang="en-US" b="0" dirty="0">
              <a:effectLst/>
            </a:endParaRPr>
          </a:p>
          <a:p>
            <a:endParaRPr lang="en-US" dirty="0"/>
          </a:p>
          <a:p>
            <a:r>
              <a:rPr lang="en-US" dirty="0"/>
              <a:t> </a:t>
            </a:r>
          </a:p>
          <a:p>
            <a:endParaRPr lang="en-US" dirty="0"/>
          </a:p>
        </p:txBody>
      </p:sp>
    </p:spTree>
    <p:extLst>
      <p:ext uri="{BB962C8B-B14F-4D97-AF65-F5344CB8AC3E}">
        <p14:creationId xmlns:p14="http://schemas.microsoft.com/office/powerpoint/2010/main" val="760720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At the top of your budget, you’re going to plan for your household income - any money you know that you are planning to receive in the month you are budgeting for. </a:t>
            </a:r>
            <a:endParaRPr lang="en-US" dirty="0"/>
          </a:p>
          <a:p>
            <a:endParaRPr lang="en-US" dirty="0"/>
          </a:p>
          <a:p>
            <a:endParaRPr lang="en-US" dirty="0"/>
          </a:p>
        </p:txBody>
      </p:sp>
    </p:spTree>
    <p:extLst>
      <p:ext uri="{BB962C8B-B14F-4D97-AF65-F5344CB8AC3E}">
        <p14:creationId xmlns:p14="http://schemas.microsoft.com/office/powerpoint/2010/main" val="3062990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And then, you do the exact same for your expenses. List out all the things you are planning to spend your money on. The big things are pretty obvious - rent, insurance, utilities, food..</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But don’t forget the small things. Or the things that don’t come up as often. Birthday gifts, kid’s field trips, Girl Scout cookie season…</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One thing to keep in mind, it is not going to perfect the first month. No matter how hard you try, it won’t be. And that's okay! You’re going to get better. You’ll learn that you budgeted too much for gas but not enough for food. Or that there were different expenses you forgot. Just like anything, you’ll get better with practice. </a:t>
            </a:r>
            <a:endParaRPr lang="en-US" b="0" dirty="0">
              <a:effectLst/>
            </a:endParaRPr>
          </a:p>
          <a:p>
            <a:endParaRPr lang="en-US" dirty="0"/>
          </a:p>
        </p:txBody>
      </p:sp>
    </p:spTree>
    <p:extLst>
      <p:ext uri="{BB962C8B-B14F-4D97-AF65-F5344CB8AC3E}">
        <p14:creationId xmlns:p14="http://schemas.microsoft.com/office/powerpoint/2010/main" val="764282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SmartDollar teaches the ‘Zero Based Budget’. That means that when you take out all of the things you planned to spend from your income, you have ZERO dollars left.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But please note - that does not mean you are giving every dollar to someone else. We’ll get to that in just a second. </a:t>
            </a:r>
            <a:endParaRPr lang="en-US" b="0" dirty="0">
              <a:effectLst/>
            </a:endParaRPr>
          </a:p>
          <a:p>
            <a:endParaRPr lang="en-US" dirty="0"/>
          </a:p>
        </p:txBody>
      </p:sp>
    </p:spTree>
    <p:extLst>
      <p:ext uri="{BB962C8B-B14F-4D97-AF65-F5344CB8AC3E}">
        <p14:creationId xmlns:p14="http://schemas.microsoft.com/office/powerpoint/2010/main" val="317683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It is really great when you have your budget made - when you have a plan for your money but you actually have to stick to it. Don’t let that work be for naught. Track your spending every single day. And guess what? When you run out of money in a category - stop spending from that category. Or, if you didn’t budget enough in one but still have money left in another category, you can transfer where you planned to spend.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But still make sure there is a ZERO at the bottom of your budget. Income minus expenses equals zero. </a:t>
            </a:r>
            <a:endParaRPr lang="en-US" b="0" dirty="0">
              <a:effectLst/>
            </a:endParaRPr>
          </a:p>
          <a:p>
            <a:br>
              <a:rPr lang="en-US" dirty="0"/>
            </a:br>
            <a:endParaRPr lang="en-US" dirty="0"/>
          </a:p>
          <a:p>
            <a:endParaRPr lang="en-US" dirty="0"/>
          </a:p>
          <a:p>
            <a:endParaRPr lang="en-US" dirty="0"/>
          </a:p>
        </p:txBody>
      </p:sp>
    </p:spTree>
    <p:extLst>
      <p:ext uri="{BB962C8B-B14F-4D97-AF65-F5344CB8AC3E}">
        <p14:creationId xmlns:p14="http://schemas.microsoft.com/office/powerpoint/2010/main" val="1314589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Let’s say you have more listed for expenses than you do for income. Well, one of two things has to happen - your income has to grow by at least that much so it may mean you need to get a side-hustle. Or, it may mean you need to take a look at your categories and what is really needed vs. what is simply wanted. </a:t>
            </a:r>
            <a:endParaRPr lang="en-US" b="0" dirty="0">
              <a:effectLst/>
            </a:endParaRPr>
          </a:p>
          <a:p>
            <a:br>
              <a:rPr lang="en-US" dirty="0"/>
            </a:br>
            <a:endParaRPr lang="en-US" dirty="0"/>
          </a:p>
          <a:p>
            <a:endParaRPr lang="en-US" dirty="0"/>
          </a:p>
          <a:p>
            <a:endParaRPr lang="en-US" dirty="0"/>
          </a:p>
        </p:txBody>
      </p:sp>
    </p:spTree>
    <p:extLst>
      <p:ext uri="{BB962C8B-B14F-4D97-AF65-F5344CB8AC3E}">
        <p14:creationId xmlns:p14="http://schemas.microsoft.com/office/powerpoint/2010/main" val="50311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See? Not everyone has it all figured out. And that’s okay - that is why we are here!</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Before we go any further, I want to call out that you will see the budgeting app EveryDollar referenced when we talk about how to budget. With your SmartDollar account, you get free access to EveryDollar Plus that allows you to track your transactions on your phone or computer.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With SmartDollar, you also have access to many more resources including paper budgeting forms, audio and video lessons, and tools to track your debt and emergency funds. </a:t>
            </a:r>
            <a:endParaRPr lang="en-US" b="0" dirty="0">
              <a:effectLst/>
            </a:endParaRPr>
          </a:p>
          <a:p>
            <a:endParaRPr lang="en-US" dirty="0"/>
          </a:p>
          <a:p>
            <a:endParaRPr lang="en-US" dirty="0"/>
          </a:p>
        </p:txBody>
      </p:sp>
    </p:spTree>
    <p:extLst>
      <p:ext uri="{BB962C8B-B14F-4D97-AF65-F5344CB8AC3E}">
        <p14:creationId xmlns:p14="http://schemas.microsoft.com/office/powerpoint/2010/main" val="815631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1" u="none" strike="noStrike" kern="1200" dirty="0">
                <a:solidFill>
                  <a:schemeClr val="tx1"/>
                </a:solidFill>
                <a:effectLst/>
                <a:latin typeface="+mn-lt"/>
                <a:ea typeface="+mn-ea"/>
                <a:cs typeface="+mn-cs"/>
              </a:rPr>
              <a:t>*a bit of humor here*</a:t>
            </a:r>
            <a:endParaRPr lang="en-US" b="0" i="1" dirty="0">
              <a:effectLst/>
            </a:endParaRPr>
          </a:p>
          <a:p>
            <a:pPr rtl="0"/>
            <a:endParaRPr lang="en-US" sz="1100" b="0" i="0" u="none" strike="noStrike" kern="1200" dirty="0">
              <a:solidFill>
                <a:schemeClr val="tx1"/>
              </a:solidFill>
              <a:effectLst/>
              <a:latin typeface="+mn-lt"/>
              <a:ea typeface="+mn-ea"/>
              <a:cs typeface="+mn-cs"/>
            </a:endParaRPr>
          </a:p>
          <a:p>
            <a:pPr rtl="0"/>
            <a:r>
              <a:rPr lang="en-US" sz="1100" b="0" i="0" u="none" strike="noStrike" kern="1200" dirty="0">
                <a:solidFill>
                  <a:schemeClr val="tx1"/>
                </a:solidFill>
                <a:effectLst/>
                <a:latin typeface="+mn-lt"/>
                <a:ea typeface="+mn-ea"/>
                <a:cs typeface="+mn-cs"/>
              </a:rPr>
              <a:t>Take a look at this - water vs. coffee. You need water to survive but you don’t necessarily need coffee to survey.  Wait a second - I know so many people that actually do need coffee!</a:t>
            </a:r>
            <a:endParaRPr lang="en-US" b="0" dirty="0">
              <a:effectLst/>
            </a:endParaRPr>
          </a:p>
          <a:p>
            <a:br>
              <a:rPr lang="en-US" dirty="0"/>
            </a:br>
            <a:endParaRPr lang="en-US" dirty="0"/>
          </a:p>
          <a:p>
            <a:endParaRPr lang="en-US" dirty="0"/>
          </a:p>
          <a:p>
            <a:endParaRPr lang="en-US" dirty="0"/>
          </a:p>
        </p:txBody>
      </p:sp>
    </p:spTree>
    <p:extLst>
      <p:ext uri="{BB962C8B-B14F-4D97-AF65-F5344CB8AC3E}">
        <p14:creationId xmlns:p14="http://schemas.microsoft.com/office/powerpoint/2010/main" val="1214959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But in all seriousness, go through your list of planned expenses. Take a good look at what is actually needed vs. what is simply wanted. Yes, it may be hard to cut back on the wants but if it means you’re going to be able to reach your goals, then in the long term, it really is worth it.</a:t>
            </a:r>
            <a:endParaRPr lang="en-US" b="0" dirty="0">
              <a:effectLst/>
            </a:endParaRPr>
          </a:p>
          <a:p>
            <a:br>
              <a:rPr lang="en-US" dirty="0"/>
            </a:br>
            <a:endParaRPr lang="en-US" dirty="0"/>
          </a:p>
          <a:p>
            <a:endParaRPr lang="en-US" dirty="0"/>
          </a:p>
          <a:p>
            <a:endParaRPr lang="en-US" dirty="0"/>
          </a:p>
        </p:txBody>
      </p:sp>
    </p:spTree>
    <p:extLst>
      <p:ext uri="{BB962C8B-B14F-4D97-AF65-F5344CB8AC3E}">
        <p14:creationId xmlns:p14="http://schemas.microsoft.com/office/powerpoint/2010/main" val="111723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Believe it or not, as you start to make your budget, many people will actually end up in this category. Planned expenses are less than the planned income. How is that true when so many people get to the end of the month having spent all they made and more? It’s because they didn’t have a clear plan, a clear assignment for those extra funds. </a:t>
            </a:r>
            <a:endParaRPr lang="en-US" b="0" dirty="0">
              <a:effectLst/>
            </a:endParaRPr>
          </a:p>
          <a:p>
            <a:br>
              <a:rPr lang="en-US" dirty="0"/>
            </a:br>
            <a:endParaRPr lang="en-US" dirty="0"/>
          </a:p>
          <a:p>
            <a:endParaRPr lang="en-US" dirty="0"/>
          </a:p>
          <a:p>
            <a:endParaRPr lang="en-US" dirty="0"/>
          </a:p>
        </p:txBody>
      </p:sp>
    </p:spTree>
    <p:extLst>
      <p:ext uri="{BB962C8B-B14F-4D97-AF65-F5344CB8AC3E}">
        <p14:creationId xmlns:p14="http://schemas.microsoft.com/office/powerpoint/2010/main" val="103526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To help you determine where to apply that extra money, what “category” that should be spent on, SmartDollar recommends and teaches the Seven Baby Steps. This plan has helped millions of people get and stay on a path to reach their money goals. So now, let’s walk through these together.</a:t>
            </a:r>
            <a:endParaRPr lang="en-US" dirty="0"/>
          </a:p>
          <a:p>
            <a:endParaRPr lang="en-US" dirty="0"/>
          </a:p>
          <a:p>
            <a:endParaRPr lang="en-US" dirty="0"/>
          </a:p>
        </p:txBody>
      </p:sp>
    </p:spTree>
    <p:extLst>
      <p:ext uri="{BB962C8B-B14F-4D97-AF65-F5344CB8AC3E}">
        <p14:creationId xmlns:p14="http://schemas.microsoft.com/office/powerpoint/2010/main" val="2390988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These first 3 steps are done separately, intentionally, and IN ORDER. We know that by focusing your energy, your time, your effort on one specific action helps you gain momentum. </a:t>
            </a:r>
            <a:endParaRPr lang="en-US" b="0" dirty="0">
              <a:effectLst/>
            </a:endParaRPr>
          </a:p>
          <a:p>
            <a:br>
              <a:rPr lang="en-US" dirty="0"/>
            </a:br>
            <a:endParaRPr lang="en-US" dirty="0"/>
          </a:p>
          <a:p>
            <a:endParaRPr lang="en-US" dirty="0"/>
          </a:p>
          <a:p>
            <a:endParaRPr lang="en-US" dirty="0"/>
          </a:p>
        </p:txBody>
      </p:sp>
    </p:spTree>
    <p:extLst>
      <p:ext uri="{BB962C8B-B14F-4D97-AF65-F5344CB8AC3E}">
        <p14:creationId xmlns:p14="http://schemas.microsoft.com/office/powerpoint/2010/main" val="357439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1" u="none" strike="noStrike" kern="1200" dirty="0">
                <a:solidFill>
                  <a:schemeClr val="tx1"/>
                </a:solidFill>
                <a:effectLst/>
                <a:latin typeface="+mn-lt"/>
                <a:ea typeface="+mn-ea"/>
                <a:cs typeface="+mn-cs"/>
              </a:rPr>
              <a:t>*Pause for a moment before clicking to 4, 5, &amp; 6.*</a:t>
            </a:r>
            <a:endParaRPr lang="en-US" b="0" i="1" dirty="0">
              <a:effectLst/>
            </a:endParaRPr>
          </a:p>
          <a:p>
            <a:pPr rtl="0"/>
            <a:endParaRPr lang="en-US" sz="1100" b="0" i="0" u="none" strike="noStrike" kern="1200" dirty="0">
              <a:solidFill>
                <a:schemeClr val="tx1"/>
              </a:solidFill>
              <a:effectLst/>
              <a:latin typeface="+mn-lt"/>
              <a:ea typeface="+mn-ea"/>
              <a:cs typeface="+mn-cs"/>
            </a:endParaRPr>
          </a:p>
          <a:p>
            <a:pPr rtl="0"/>
            <a:r>
              <a:rPr lang="en-US" sz="1100" b="0" i="0" u="none" strike="noStrike" kern="1200" dirty="0">
                <a:solidFill>
                  <a:schemeClr val="tx1"/>
                </a:solidFill>
                <a:effectLst/>
                <a:latin typeface="+mn-lt"/>
                <a:ea typeface="+mn-ea"/>
                <a:cs typeface="+mn-cs"/>
              </a:rPr>
              <a:t>Imagine you have the first 3 steps completed. That means you have no debt, no money going out to car payments or credit cards AND you have a stacked emergency fund. Keep that in mind as we walk through these next 3. </a:t>
            </a:r>
            <a:endParaRPr lang="en-US" b="0" dirty="0">
              <a:effectLst/>
            </a:endParaRPr>
          </a:p>
          <a:p>
            <a:pPr rtl="0"/>
            <a:br>
              <a:rPr lang="en-US" b="0" dirty="0">
                <a:effectLst/>
              </a:rPr>
            </a:br>
            <a:endParaRPr lang="en-US" b="0" dirty="0">
              <a:effectLst/>
            </a:endParaRPr>
          </a:p>
        </p:txBody>
      </p:sp>
    </p:spTree>
    <p:extLst>
      <p:ext uri="{BB962C8B-B14F-4D97-AF65-F5344CB8AC3E}">
        <p14:creationId xmlns:p14="http://schemas.microsoft.com/office/powerpoint/2010/main" val="1542338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mn-lt"/>
                <a:ea typeface="+mn-ea"/>
                <a:cs typeface="+mn-cs"/>
              </a:rPr>
              <a:t>Baby steps 4, 5 and 6 are done simultaneously and they’re designed to help set you up for long term success. </a:t>
            </a:r>
            <a:endParaRPr lang="en-US" dirty="0"/>
          </a:p>
        </p:txBody>
      </p:sp>
    </p:spTree>
    <p:extLst>
      <p:ext uri="{BB962C8B-B14F-4D97-AF65-F5344CB8AC3E}">
        <p14:creationId xmlns:p14="http://schemas.microsoft.com/office/powerpoint/2010/main" val="1265934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kern="1200" dirty="0">
                <a:solidFill>
                  <a:schemeClr val="tx1"/>
                </a:solidFill>
                <a:effectLst/>
                <a:latin typeface="+mn-lt"/>
                <a:ea typeface="+mn-ea"/>
                <a:cs typeface="+mn-cs"/>
              </a:rPr>
              <a:t>Once you have Baby Steps 1 - 6, this is where you really get to see all of that hard work, all of that focus come together and you’re able to build wealth and give outrageously. </a:t>
            </a:r>
            <a:endParaRPr lang="en-US" b="0" dirty="0">
              <a:effectLst/>
            </a:endParaRPr>
          </a:p>
          <a:p>
            <a:pPr rtl="0"/>
            <a:br>
              <a:rPr lang="en-US" b="0" dirty="0">
                <a:effectLst/>
              </a:rPr>
            </a:br>
            <a:r>
              <a:rPr lang="en-US" sz="1100" b="0" i="0" u="none" strike="noStrike" kern="1200" dirty="0">
                <a:solidFill>
                  <a:schemeClr val="tx1"/>
                </a:solidFill>
                <a:effectLst/>
                <a:latin typeface="+mn-lt"/>
                <a:ea typeface="+mn-ea"/>
                <a:cs typeface="+mn-cs"/>
              </a:rPr>
              <a:t>And it all starts with the budget. So what’s next? </a:t>
            </a:r>
            <a:endParaRPr lang="en-US" b="0" dirty="0">
              <a:effectLst/>
            </a:endParaRPr>
          </a:p>
        </p:txBody>
      </p:sp>
    </p:spTree>
    <p:extLst>
      <p:ext uri="{BB962C8B-B14F-4D97-AF65-F5344CB8AC3E}">
        <p14:creationId xmlns:p14="http://schemas.microsoft.com/office/powerpoint/2010/main" val="1424006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It’s time to get started! And the easiest way we know how is by creating your free SmartDollar account. </a:t>
            </a:r>
            <a:endParaRPr lang="en-US" dirty="0"/>
          </a:p>
          <a:p>
            <a:endParaRPr lang="en-US" dirty="0"/>
          </a:p>
          <a:p>
            <a:endParaRPr lang="en-US" dirty="0"/>
          </a:p>
        </p:txBody>
      </p:sp>
    </p:spTree>
    <p:extLst>
      <p:ext uri="{BB962C8B-B14F-4D97-AF65-F5344CB8AC3E}">
        <p14:creationId xmlns:p14="http://schemas.microsoft.com/office/powerpoint/2010/main" val="2286125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with SmartDollar, you’ll get access to tons of tools and resources to help you budget better than you ever have before!</a:t>
            </a:r>
          </a:p>
          <a:p>
            <a:endParaRPr lang="en-US" dirty="0"/>
          </a:p>
          <a:p>
            <a:endParaRPr lang="en-US" dirty="0"/>
          </a:p>
        </p:txBody>
      </p:sp>
    </p:spTree>
    <p:extLst>
      <p:ext uri="{BB962C8B-B14F-4D97-AF65-F5344CB8AC3E}">
        <p14:creationId xmlns:p14="http://schemas.microsoft.com/office/powerpoint/2010/main" val="248538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Before anyone does anything, there should probably be a reason. And it helps if it is a really good reason. Budgeting helps you take care of 4 big areas - [click for each new line]</a:t>
            </a:r>
            <a:endParaRPr lang="en-US" b="0" dirty="0">
              <a:effectLst/>
            </a:endParaRPr>
          </a:p>
          <a:p>
            <a:endParaRPr lang="en-US" dirty="0"/>
          </a:p>
          <a:p>
            <a:endParaRPr lang="en-US" dirty="0"/>
          </a:p>
        </p:txBody>
      </p:sp>
    </p:spTree>
    <p:extLst>
      <p:ext uri="{BB962C8B-B14F-4D97-AF65-F5344CB8AC3E}">
        <p14:creationId xmlns:p14="http://schemas.microsoft.com/office/powerpoint/2010/main" val="780242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next? This part’s easy. Create your account today and get started.</a:t>
            </a:r>
          </a:p>
          <a:p>
            <a:endParaRPr lang="en-US" dirty="0"/>
          </a:p>
          <a:p>
            <a:r>
              <a:rPr lang="en-US" dirty="0"/>
              <a:t>Questions?</a:t>
            </a:r>
          </a:p>
          <a:p>
            <a:endParaRPr lang="en-US" dirty="0"/>
          </a:p>
          <a:p>
            <a:r>
              <a:rPr lang="en-US" dirty="0"/>
              <a:t>*Add in enrollment link. If you’d like to add in a QR code, copy the enrollment link from </a:t>
            </a:r>
            <a:r>
              <a:rPr lang="en-US" dirty="0" err="1"/>
              <a:t>SmartCenter</a:t>
            </a:r>
            <a:r>
              <a:rPr lang="en-US" dirty="0"/>
              <a:t> and use a QR code generator of your choice.** Then drag/drop the image of the QR code to this slide. If you don’t want to use the QR code, simply delete this slide and use the next one. </a:t>
            </a:r>
          </a:p>
          <a:p>
            <a:endParaRPr lang="en-US" dirty="0"/>
          </a:p>
          <a:p>
            <a:r>
              <a:rPr lang="en-US" dirty="0"/>
              <a:t>**This is the QR code generator that some on the SmartDollar team have used: http://</a:t>
            </a:r>
            <a:r>
              <a:rPr lang="en-US" dirty="0" err="1"/>
              <a:t>goqr.me</a:t>
            </a:r>
            <a:r>
              <a:rPr lang="en-US" dirty="0"/>
              <a:t>/#t=</a:t>
            </a:r>
            <a:r>
              <a:rPr lang="en-US" dirty="0" err="1"/>
              <a:t>url</a:t>
            </a:r>
            <a:r>
              <a:rPr lang="en-US" dirty="0"/>
              <a:t> </a:t>
            </a:r>
          </a:p>
          <a:p>
            <a:endParaRPr lang="en-US" dirty="0"/>
          </a:p>
        </p:txBody>
      </p:sp>
    </p:spTree>
    <p:extLst>
      <p:ext uri="{BB962C8B-B14F-4D97-AF65-F5344CB8AC3E}">
        <p14:creationId xmlns:p14="http://schemas.microsoft.com/office/powerpoint/2010/main" val="1879626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next? This part’s easy. Create your account today and get started.</a:t>
            </a:r>
          </a:p>
          <a:p>
            <a:endParaRPr lang="en-US" dirty="0"/>
          </a:p>
          <a:p>
            <a:r>
              <a:rPr lang="en-US" dirty="0"/>
              <a:t>Questions?</a:t>
            </a:r>
          </a:p>
          <a:p>
            <a:endParaRPr lang="en-US" dirty="0"/>
          </a:p>
          <a:p>
            <a:r>
              <a:rPr lang="en-US" dirty="0"/>
              <a:t>*Add in enrollment link. </a:t>
            </a:r>
          </a:p>
        </p:txBody>
      </p:sp>
    </p:spTree>
    <p:extLst>
      <p:ext uri="{BB962C8B-B14F-4D97-AF65-F5344CB8AC3E}">
        <p14:creationId xmlns:p14="http://schemas.microsoft.com/office/powerpoint/2010/main" val="235010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When you budget, you’re prepared for the things you know happen. Food, transportation, housing - all of that regular ‘stuff’ that takes money.</a:t>
            </a:r>
            <a:endParaRPr lang="en-US" dirty="0"/>
          </a:p>
          <a:p>
            <a:endParaRPr lang="en-US" dirty="0"/>
          </a:p>
          <a:p>
            <a:endParaRPr lang="en-US" dirty="0"/>
          </a:p>
        </p:txBody>
      </p:sp>
    </p:spTree>
    <p:extLst>
      <p:ext uri="{BB962C8B-B14F-4D97-AF65-F5344CB8AC3E}">
        <p14:creationId xmlns:p14="http://schemas.microsoft.com/office/powerpoint/2010/main" val="394956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And by having those basics planned for, you’re able to think ahead and plan for that next big vacation, replacing a car, saving for a house…</a:t>
            </a:r>
            <a:endParaRPr lang="en-US" dirty="0"/>
          </a:p>
          <a:p>
            <a:endParaRPr lang="en-US" dirty="0"/>
          </a:p>
          <a:p>
            <a:endParaRPr lang="en-US" dirty="0"/>
          </a:p>
        </p:txBody>
      </p:sp>
    </p:spTree>
    <p:extLst>
      <p:ext uri="{BB962C8B-B14F-4D97-AF65-F5344CB8AC3E}">
        <p14:creationId xmlns:p14="http://schemas.microsoft.com/office/powerpoint/2010/main" val="379199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Budgeting also helps you to be more strategic with your money so that you’re planning even beyond the here and now, all the way to retirement. </a:t>
            </a:r>
            <a:endParaRPr lang="en-US" dirty="0"/>
          </a:p>
          <a:p>
            <a:endParaRPr lang="en-US" dirty="0"/>
          </a:p>
          <a:p>
            <a:endParaRPr lang="en-US" dirty="0"/>
          </a:p>
        </p:txBody>
      </p:sp>
    </p:spTree>
    <p:extLst>
      <p:ext uri="{BB962C8B-B14F-4D97-AF65-F5344CB8AC3E}">
        <p14:creationId xmlns:p14="http://schemas.microsoft.com/office/powerpoint/2010/main" val="3069728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Budgeting also helps you to be more strategic with your money so that you’re planning even beyond the here and now, all the way to retirement. </a:t>
            </a:r>
            <a:endParaRPr lang="en-US" dirty="0"/>
          </a:p>
          <a:p>
            <a:endParaRPr lang="en-US" dirty="0"/>
          </a:p>
          <a:p>
            <a:endParaRPr lang="en-US" dirty="0"/>
          </a:p>
        </p:txBody>
      </p:sp>
    </p:spTree>
    <p:extLst>
      <p:ext uri="{BB962C8B-B14F-4D97-AF65-F5344CB8AC3E}">
        <p14:creationId xmlns:p14="http://schemas.microsoft.com/office/powerpoint/2010/main" val="81373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All that adds up to - Your budget is the key to making your money goals a reality, whatever those goals may be.</a:t>
            </a:r>
            <a:endParaRPr lang="en-US" dirty="0"/>
          </a:p>
          <a:p>
            <a:endParaRPr lang="en-US" dirty="0"/>
          </a:p>
          <a:p>
            <a:endParaRPr lang="en-US" dirty="0"/>
          </a:p>
        </p:txBody>
      </p:sp>
    </p:spTree>
    <p:extLst>
      <p:ext uri="{BB962C8B-B14F-4D97-AF65-F5344CB8AC3E}">
        <p14:creationId xmlns:p14="http://schemas.microsoft.com/office/powerpoint/2010/main" val="217949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Now for the fun part - what is a budget?</a:t>
            </a:r>
            <a:endParaRPr lang="en-US" dirty="0"/>
          </a:p>
          <a:p>
            <a:endParaRPr lang="en-US" dirty="0"/>
          </a:p>
          <a:p>
            <a:endParaRPr lang="en-US" dirty="0"/>
          </a:p>
        </p:txBody>
      </p:sp>
    </p:spTree>
    <p:extLst>
      <p:ext uri="{BB962C8B-B14F-4D97-AF65-F5344CB8AC3E}">
        <p14:creationId xmlns:p14="http://schemas.microsoft.com/office/powerpoint/2010/main" val="89127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Shape 21"/>
          <p:cNvSpPr>
            <a:spLocks noGrp="1"/>
          </p:cNvSpPr>
          <p:nvPr>
            <p:ph type="pic" idx="21"/>
          </p:nvPr>
        </p:nvSpPr>
        <p:spPr>
          <a:xfrm>
            <a:off x="-577849" y="-647700"/>
            <a:ext cx="13373100" cy="8009467"/>
          </a:xfrm>
          <a:prstGeom prst="rect">
            <a:avLst/>
          </a:prstGeom>
        </p:spPr>
        <p:txBody>
          <a:bodyPr lIns="91439" tIns="45719" rIns="91439" bIns="45719">
            <a:noAutofit/>
          </a:bodyPr>
          <a:lstStyle/>
          <a:p>
            <a:endParaRPr/>
          </a:p>
        </p:txBody>
      </p:sp>
      <p:sp>
        <p:nvSpPr>
          <p:cNvPr id="22" name="Shape 22"/>
          <p:cNvSpPr txBox="1">
            <a:spLocks noGrp="1"/>
          </p:cNvSpPr>
          <p:nvPr>
            <p:ph type="title" hasCustomPrompt="1"/>
          </p:nvPr>
        </p:nvSpPr>
        <p:spPr>
          <a:xfrm>
            <a:off x="603252" y="3562352"/>
            <a:ext cx="10985500" cy="2324100"/>
          </a:xfrm>
          <a:prstGeom prst="rect">
            <a:avLst/>
          </a:prstGeom>
        </p:spPr>
        <p:txBody>
          <a:bodyPr anchor="b"/>
          <a:lstStyle>
            <a:lvl1pPr>
              <a:defRPr sz="5800" spc="-116"/>
            </a:lvl1pPr>
          </a:lstStyle>
          <a:p>
            <a:r>
              <a:t>Presentation Title</a:t>
            </a:r>
          </a:p>
        </p:txBody>
      </p:sp>
      <p:sp>
        <p:nvSpPr>
          <p:cNvPr id="23" name="Shape 23"/>
          <p:cNvSpPr txBox="1">
            <a:spLocks noGrp="1"/>
          </p:cNvSpPr>
          <p:nvPr>
            <p:ph type="body" sz="quarter" idx="22" hasCustomPrompt="1"/>
          </p:nvPr>
        </p:nvSpPr>
        <p:spPr>
          <a:xfrm>
            <a:off x="603846" y="553070"/>
            <a:ext cx="10984311" cy="318490"/>
          </a:xfrm>
          <a:prstGeom prst="rect">
            <a:avLst/>
          </a:prstGeom>
        </p:spPr>
        <p:txBody>
          <a:bodyPr lIns="45719" tIns="45719" rIns="45719" bIns="45719"/>
          <a:lstStyle>
            <a:lvl1pPr marL="0" indent="0" defTabSz="412756">
              <a:lnSpc>
                <a:spcPct val="100000"/>
              </a:lnSpc>
              <a:spcBef>
                <a:spcPts val="0"/>
              </a:spcBef>
              <a:buSzTx/>
              <a:buNone/>
              <a:defRPr sz="1800" b="1"/>
            </a:lvl1pPr>
          </a:lstStyle>
          <a:p>
            <a:r>
              <a:t>Author and Date</a:t>
            </a:r>
          </a:p>
        </p:txBody>
      </p:sp>
      <p:sp>
        <p:nvSpPr>
          <p:cNvPr id="24" name="Shape 24"/>
          <p:cNvSpPr txBox="1">
            <a:spLocks noGrp="1"/>
          </p:cNvSpPr>
          <p:nvPr>
            <p:ph type="body" sz="quarter" idx="1" hasCustomPrompt="1"/>
          </p:nvPr>
        </p:nvSpPr>
        <p:spPr>
          <a:xfrm>
            <a:off x="603252" y="5804956"/>
            <a:ext cx="10985500" cy="558476"/>
          </a:xfrm>
          <a:prstGeom prst="rect">
            <a:avLst/>
          </a:prstGeom>
        </p:spPr>
        <p:txBody>
          <a:bodyPr/>
          <a:lstStyle>
            <a:lvl1pPr marL="0" indent="0" defTabSz="412756">
              <a:lnSpc>
                <a:spcPct val="100000"/>
              </a:lnSpc>
              <a:spcBef>
                <a:spcPts val="0"/>
              </a:spcBef>
              <a:buSzTx/>
              <a:buNone/>
              <a:defRPr sz="2751" b="1"/>
            </a:lvl1pPr>
            <a:lvl2pPr marL="0" indent="228603" defTabSz="412756">
              <a:lnSpc>
                <a:spcPct val="100000"/>
              </a:lnSpc>
              <a:spcBef>
                <a:spcPts val="0"/>
              </a:spcBef>
              <a:buSzTx/>
              <a:buNone/>
              <a:defRPr sz="2751" b="1"/>
            </a:lvl2pPr>
            <a:lvl3pPr marL="0" indent="457206" defTabSz="412756">
              <a:lnSpc>
                <a:spcPct val="100000"/>
              </a:lnSpc>
              <a:spcBef>
                <a:spcPts val="0"/>
              </a:spcBef>
              <a:buSzTx/>
              <a:buNone/>
              <a:defRPr sz="2751" b="1"/>
            </a:lvl3pPr>
            <a:lvl4pPr marL="0" indent="685809" defTabSz="412756">
              <a:lnSpc>
                <a:spcPct val="100000"/>
              </a:lnSpc>
              <a:spcBef>
                <a:spcPts val="0"/>
              </a:spcBef>
              <a:buSzTx/>
              <a:buNone/>
              <a:defRPr sz="2751" b="1"/>
            </a:lvl4pPr>
            <a:lvl5pPr marL="0" indent="914412" defTabSz="412756">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25" name="Shape 25"/>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Shape 106"/>
          <p:cNvSpPr txBox="1">
            <a:spLocks noGrp="1"/>
          </p:cNvSpPr>
          <p:nvPr>
            <p:ph type="body" idx="1" hasCustomPrompt="1"/>
          </p:nvPr>
        </p:nvSpPr>
        <p:spPr>
          <a:xfrm>
            <a:off x="603252"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3" algn="ctr">
              <a:lnSpc>
                <a:spcPct val="80000"/>
              </a:lnSpc>
              <a:spcBef>
                <a:spcPts val="0"/>
              </a:spcBef>
              <a:buSzTx/>
              <a:buNone/>
              <a:defRPr sz="12500" b="1" spc="-125"/>
            </a:lvl2pPr>
            <a:lvl3pPr marL="0" indent="457206" algn="ctr">
              <a:lnSpc>
                <a:spcPct val="80000"/>
              </a:lnSpc>
              <a:spcBef>
                <a:spcPts val="0"/>
              </a:spcBef>
              <a:buSzTx/>
              <a:buNone/>
              <a:defRPr sz="12500" b="1" spc="-125"/>
            </a:lvl3pPr>
            <a:lvl4pPr marL="0" indent="685809" algn="ctr">
              <a:lnSpc>
                <a:spcPct val="80000"/>
              </a:lnSpc>
              <a:spcBef>
                <a:spcPts val="0"/>
              </a:spcBef>
              <a:buSzTx/>
              <a:buNone/>
              <a:defRPr sz="12500" b="1" spc="-125"/>
            </a:lvl4pPr>
            <a:lvl5pPr marL="0" indent="914412"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Shape 107"/>
          <p:cNvSpPr txBox="1">
            <a:spLocks noGrp="1"/>
          </p:cNvSpPr>
          <p:nvPr>
            <p:ph type="body" sz="quarter" idx="21" hasCustomPrompt="1"/>
          </p:nvPr>
        </p:nvSpPr>
        <p:spPr>
          <a:xfrm>
            <a:off x="603252" y="4131090"/>
            <a:ext cx="10985500" cy="467391"/>
          </a:xfrm>
          <a:prstGeom prst="rect">
            <a:avLst/>
          </a:prstGeom>
        </p:spPr>
        <p:txBody>
          <a:bodyPr lIns="45719" tIns="45719" rIns="45719" bIns="45719"/>
          <a:lstStyle>
            <a:lvl1pPr marL="0" indent="0" algn="ctr" defTabSz="412756">
              <a:lnSpc>
                <a:spcPct val="100000"/>
              </a:lnSpc>
              <a:spcBef>
                <a:spcPts val="0"/>
              </a:spcBef>
              <a:buSzTx/>
              <a:buNone/>
              <a:defRPr sz="2751" b="1"/>
            </a:lvl1pPr>
          </a:lstStyle>
          <a:p>
            <a:r>
              <a:t>Fact information</a:t>
            </a:r>
          </a:p>
        </p:txBody>
      </p:sp>
      <p:sp>
        <p:nvSpPr>
          <p:cNvPr id="108" name="Shape 108"/>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Shape 115"/>
          <p:cNvSpPr txBox="1">
            <a:spLocks noGrp="1"/>
          </p:cNvSpPr>
          <p:nvPr>
            <p:ph type="body" sz="quarter" idx="21" hasCustomPrompt="1"/>
          </p:nvPr>
        </p:nvSpPr>
        <p:spPr>
          <a:xfrm>
            <a:off x="1215012" y="5337728"/>
            <a:ext cx="10100027" cy="318490"/>
          </a:xfrm>
          <a:prstGeom prst="rect">
            <a:avLst/>
          </a:prstGeom>
        </p:spPr>
        <p:txBody>
          <a:bodyPr lIns="45719" tIns="45719" rIns="45719" bIns="45719"/>
          <a:lstStyle>
            <a:lvl1pPr marL="0" indent="0" defTabSz="412756">
              <a:lnSpc>
                <a:spcPct val="100000"/>
              </a:lnSpc>
              <a:spcBef>
                <a:spcPts val="0"/>
              </a:spcBef>
              <a:buSzTx/>
              <a:buNone/>
              <a:defRPr sz="1800" b="1"/>
            </a:lvl1pPr>
          </a:lstStyle>
          <a:p>
            <a:r>
              <a:t>Attribution</a:t>
            </a:r>
          </a:p>
        </p:txBody>
      </p:sp>
      <p:sp>
        <p:nvSpPr>
          <p:cNvPr id="116" name="Shape 116"/>
          <p:cNvSpPr txBox="1">
            <a:spLocks noGrp="1"/>
          </p:cNvSpPr>
          <p:nvPr>
            <p:ph type="body" sz="half" idx="1" hasCustomPrompt="1"/>
          </p:nvPr>
        </p:nvSpPr>
        <p:spPr>
          <a:xfrm>
            <a:off x="876962" y="2469932"/>
            <a:ext cx="10438078" cy="1918140"/>
          </a:xfrm>
          <a:prstGeom prst="rect">
            <a:avLst/>
          </a:prstGeom>
        </p:spPr>
        <p:txBody>
          <a:bodyPr/>
          <a:lstStyle>
            <a:lvl1pPr marL="319466" indent="-234954">
              <a:spcBef>
                <a:spcPts val="0"/>
              </a:spcBef>
              <a:buSzTx/>
              <a:buNone/>
              <a:defRPr sz="4251" spc="-86">
                <a:latin typeface="Helvetica Neue Medium"/>
                <a:ea typeface="Helvetica Neue Medium"/>
                <a:cs typeface="Helvetica Neue Medium"/>
                <a:sym typeface="Helvetica Neue Medium"/>
              </a:defRPr>
            </a:lvl1pPr>
            <a:lvl2pPr marL="319466" indent="-6351">
              <a:spcBef>
                <a:spcPts val="0"/>
              </a:spcBef>
              <a:buSzTx/>
              <a:buNone/>
              <a:defRPr sz="4251" spc="-86">
                <a:latin typeface="Helvetica Neue Medium"/>
                <a:ea typeface="Helvetica Neue Medium"/>
                <a:cs typeface="Helvetica Neue Medium"/>
                <a:sym typeface="Helvetica Neue Medium"/>
              </a:defRPr>
            </a:lvl2pPr>
            <a:lvl3pPr marL="319466" indent="222254">
              <a:spcBef>
                <a:spcPts val="0"/>
              </a:spcBef>
              <a:buSzTx/>
              <a:buNone/>
              <a:defRPr sz="4251" spc="-86">
                <a:latin typeface="Helvetica Neue Medium"/>
                <a:ea typeface="Helvetica Neue Medium"/>
                <a:cs typeface="Helvetica Neue Medium"/>
                <a:sym typeface="Helvetica Neue Medium"/>
              </a:defRPr>
            </a:lvl3pPr>
            <a:lvl4pPr marL="319466" indent="450857">
              <a:spcBef>
                <a:spcPts val="0"/>
              </a:spcBef>
              <a:buSzTx/>
              <a:buNone/>
              <a:defRPr sz="4251" spc="-86">
                <a:latin typeface="Helvetica Neue Medium"/>
                <a:ea typeface="Helvetica Neue Medium"/>
                <a:cs typeface="Helvetica Neue Medium"/>
                <a:sym typeface="Helvetica Neue Medium"/>
              </a:defRPr>
            </a:lvl4pPr>
            <a:lvl5pPr marL="319466" indent="679459">
              <a:spcBef>
                <a:spcPts val="0"/>
              </a:spcBef>
              <a:buSzTx/>
              <a:buNone/>
              <a:defRPr sz="4251" spc="-86">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hape 117"/>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hape 124"/>
          <p:cNvSpPr>
            <a:spLocks noGrp="1"/>
          </p:cNvSpPr>
          <p:nvPr>
            <p:ph type="pic" sz="quarter" idx="21"/>
          </p:nvPr>
        </p:nvSpPr>
        <p:spPr>
          <a:xfrm>
            <a:off x="7880351" y="508001"/>
            <a:ext cx="3719550" cy="2974839"/>
          </a:xfrm>
          <a:prstGeom prst="rect">
            <a:avLst/>
          </a:prstGeom>
        </p:spPr>
        <p:txBody>
          <a:bodyPr lIns="91439" tIns="45719" rIns="91439" bIns="45719">
            <a:noAutofit/>
          </a:bodyPr>
          <a:lstStyle/>
          <a:p>
            <a:endParaRPr/>
          </a:p>
        </p:txBody>
      </p:sp>
      <p:sp>
        <p:nvSpPr>
          <p:cNvPr id="125" name="Shape 125"/>
          <p:cNvSpPr>
            <a:spLocks noGrp="1"/>
          </p:cNvSpPr>
          <p:nvPr>
            <p:ph type="pic" sz="half" idx="22"/>
          </p:nvPr>
        </p:nvSpPr>
        <p:spPr>
          <a:xfrm>
            <a:off x="6750052" y="1989138"/>
            <a:ext cx="5219700" cy="6075091"/>
          </a:xfrm>
          <a:prstGeom prst="rect">
            <a:avLst/>
          </a:prstGeom>
        </p:spPr>
        <p:txBody>
          <a:bodyPr lIns="91439" tIns="45719" rIns="91439" bIns="45719">
            <a:noAutofit/>
          </a:bodyPr>
          <a:lstStyle/>
          <a:p>
            <a:endParaRPr/>
          </a:p>
        </p:txBody>
      </p:sp>
      <p:sp>
        <p:nvSpPr>
          <p:cNvPr id="126" name="Shape 126"/>
          <p:cNvSpPr>
            <a:spLocks noGrp="1"/>
          </p:cNvSpPr>
          <p:nvPr>
            <p:ph type="pic" idx="23"/>
          </p:nvPr>
        </p:nvSpPr>
        <p:spPr>
          <a:xfrm>
            <a:off x="-69850" y="247650"/>
            <a:ext cx="8305800" cy="6229351"/>
          </a:xfrm>
          <a:prstGeom prst="rect">
            <a:avLst/>
          </a:prstGeom>
        </p:spPr>
        <p:txBody>
          <a:bodyPr lIns="91439" tIns="45719" rIns="91439" bIns="45719">
            <a:noAutofit/>
          </a:bodyPr>
          <a:lstStyle/>
          <a:p>
            <a:endParaRPr/>
          </a:p>
        </p:txBody>
      </p:sp>
      <p:sp>
        <p:nvSpPr>
          <p:cNvPr id="127" name="Shape 127"/>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Shape 134"/>
          <p:cNvSpPr>
            <a:spLocks noGrp="1"/>
          </p:cNvSpPr>
          <p:nvPr>
            <p:ph type="pic" idx="21"/>
          </p:nvPr>
        </p:nvSpPr>
        <p:spPr>
          <a:xfrm>
            <a:off x="-666750" y="-2762251"/>
            <a:ext cx="13525500" cy="10820400"/>
          </a:xfrm>
          <a:prstGeom prst="rect">
            <a:avLst/>
          </a:prstGeom>
        </p:spPr>
        <p:txBody>
          <a:bodyPr lIns="91439" tIns="45719" rIns="91439" bIns="45719">
            <a:noAutofit/>
          </a:bodyPr>
          <a:lstStyle/>
          <a:p>
            <a:endParaRPr/>
          </a:p>
        </p:txBody>
      </p:sp>
      <p:sp>
        <p:nvSpPr>
          <p:cNvPr id="135" name="Shape 135"/>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hape 142"/>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hape 32"/>
          <p:cNvSpPr>
            <a:spLocks noGrp="1"/>
          </p:cNvSpPr>
          <p:nvPr>
            <p:ph type="pic" idx="21"/>
          </p:nvPr>
        </p:nvSpPr>
        <p:spPr>
          <a:xfrm>
            <a:off x="5486400" y="-101600"/>
            <a:ext cx="6072419" cy="7067551"/>
          </a:xfrm>
          <a:prstGeom prst="rect">
            <a:avLst/>
          </a:prstGeom>
        </p:spPr>
        <p:txBody>
          <a:bodyPr lIns="91439" tIns="45719" rIns="91439" bIns="45719">
            <a:noAutofit/>
          </a:bodyPr>
          <a:lstStyle/>
          <a:p>
            <a:endParaRPr/>
          </a:p>
        </p:txBody>
      </p:sp>
      <p:sp>
        <p:nvSpPr>
          <p:cNvPr id="33" name="Shape 33"/>
          <p:cNvSpPr txBox="1">
            <a:spLocks noGrp="1"/>
          </p:cNvSpPr>
          <p:nvPr>
            <p:ph type="title" hasCustomPrompt="1"/>
          </p:nvPr>
        </p:nvSpPr>
        <p:spPr>
          <a:xfrm>
            <a:off x="603252" y="635000"/>
            <a:ext cx="4889500" cy="2941136"/>
          </a:xfrm>
          <a:prstGeom prst="rect">
            <a:avLst/>
          </a:prstGeom>
        </p:spPr>
        <p:txBody>
          <a:bodyPr anchor="b"/>
          <a:lstStyle/>
          <a:p>
            <a:r>
              <a:t>Slide Title</a:t>
            </a:r>
          </a:p>
        </p:txBody>
      </p:sp>
      <p:sp>
        <p:nvSpPr>
          <p:cNvPr id="34" name="Shape 34"/>
          <p:cNvSpPr txBox="1">
            <a:spLocks noGrp="1"/>
          </p:cNvSpPr>
          <p:nvPr>
            <p:ph type="body" sz="quarter" idx="1" hasCustomPrompt="1"/>
          </p:nvPr>
        </p:nvSpPr>
        <p:spPr>
          <a:xfrm>
            <a:off x="603252" y="3530288"/>
            <a:ext cx="4889500" cy="2692712"/>
          </a:xfrm>
          <a:prstGeom prst="rect">
            <a:avLst/>
          </a:prstGeom>
        </p:spPr>
        <p:txBody>
          <a:bodyPr/>
          <a:lstStyle>
            <a:lvl1pPr marL="0" indent="0" defTabSz="412756">
              <a:lnSpc>
                <a:spcPct val="100000"/>
              </a:lnSpc>
              <a:spcBef>
                <a:spcPts val="0"/>
              </a:spcBef>
              <a:buSzTx/>
              <a:buNone/>
              <a:defRPr sz="2751" b="1"/>
            </a:lvl1pPr>
            <a:lvl2pPr marL="0" indent="228603" defTabSz="412756">
              <a:lnSpc>
                <a:spcPct val="100000"/>
              </a:lnSpc>
              <a:spcBef>
                <a:spcPts val="0"/>
              </a:spcBef>
              <a:buSzTx/>
              <a:buNone/>
              <a:defRPr sz="2751" b="1"/>
            </a:lvl2pPr>
            <a:lvl3pPr marL="0" indent="457206" defTabSz="412756">
              <a:lnSpc>
                <a:spcPct val="100000"/>
              </a:lnSpc>
              <a:spcBef>
                <a:spcPts val="0"/>
              </a:spcBef>
              <a:buSzTx/>
              <a:buNone/>
              <a:defRPr sz="2751" b="1"/>
            </a:lvl3pPr>
            <a:lvl4pPr marL="0" indent="685809" defTabSz="412756">
              <a:lnSpc>
                <a:spcPct val="100000"/>
              </a:lnSpc>
              <a:spcBef>
                <a:spcPts val="0"/>
              </a:spcBef>
              <a:buSzTx/>
              <a:buNone/>
              <a:defRPr sz="2751" b="1"/>
            </a:lvl4pPr>
            <a:lvl5pPr marL="0" indent="914412" defTabSz="412756">
              <a:lnSpc>
                <a:spcPct val="100000"/>
              </a:lnSpc>
              <a:spcBef>
                <a:spcPts val="0"/>
              </a:spcBef>
              <a:buSzTx/>
              <a:buNone/>
              <a:defRPr sz="2751" b="1"/>
            </a:lvl5pPr>
          </a:lstStyle>
          <a:p>
            <a:r>
              <a:t>Slide Subtitle</a:t>
            </a:r>
          </a:p>
          <a:p>
            <a:pPr lvl="1"/>
            <a:endParaRPr/>
          </a:p>
          <a:p>
            <a:pPr lvl="2"/>
            <a:endParaRPr/>
          </a:p>
          <a:p>
            <a:pPr lvl="3"/>
            <a:endParaRPr/>
          </a:p>
          <a:p>
            <a:pPr lvl="4"/>
            <a:endParaRPr/>
          </a:p>
        </p:txBody>
      </p:sp>
      <p:sp>
        <p:nvSpPr>
          <p:cNvPr id="35" name="Shape 35"/>
          <p:cNvSpPr txBox="1">
            <a:spLocks noGrp="1"/>
          </p:cNvSpPr>
          <p:nvPr>
            <p:ph type="sldNum" sz="quarter" idx="2"/>
          </p:nvPr>
        </p:nvSpPr>
        <p:spPr>
          <a:xfrm>
            <a:off x="5979065" y="6488826"/>
            <a:ext cx="22762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hape 42"/>
          <p:cNvSpPr txBox="1">
            <a:spLocks noGrp="1"/>
          </p:cNvSpPr>
          <p:nvPr>
            <p:ph type="title" hasCustomPrompt="1"/>
          </p:nvPr>
        </p:nvSpPr>
        <p:spPr>
          <a:prstGeom prst="rect">
            <a:avLst/>
          </a:prstGeom>
        </p:spPr>
        <p:txBody>
          <a:bodyPr/>
          <a:lstStyle/>
          <a:p>
            <a:r>
              <a:t>Slide Title</a:t>
            </a:r>
          </a:p>
        </p:txBody>
      </p:sp>
      <p:sp>
        <p:nvSpPr>
          <p:cNvPr id="43" name="Shape 43"/>
          <p:cNvSpPr txBox="1">
            <a:spLocks noGrp="1"/>
          </p:cNvSpPr>
          <p:nvPr>
            <p:ph type="body" sz="quarter" idx="21" hasCustomPrompt="1"/>
          </p:nvPr>
        </p:nvSpPr>
        <p:spPr>
          <a:xfrm>
            <a:off x="603252" y="1186482"/>
            <a:ext cx="10985500" cy="467391"/>
          </a:xfrm>
          <a:prstGeom prst="rect">
            <a:avLst/>
          </a:prstGeom>
        </p:spPr>
        <p:txBody>
          <a:bodyPr lIns="45719" tIns="45719" rIns="45719" bIns="45719"/>
          <a:lstStyle>
            <a:lvl1pPr marL="0" indent="0" defTabSz="412756">
              <a:lnSpc>
                <a:spcPct val="100000"/>
              </a:lnSpc>
              <a:spcBef>
                <a:spcPts val="0"/>
              </a:spcBef>
              <a:buSzTx/>
              <a:buNone/>
              <a:defRPr sz="2751" b="1"/>
            </a:lvl1pPr>
          </a:lstStyle>
          <a:p>
            <a:r>
              <a:t>Slide Subtitle</a:t>
            </a:r>
          </a:p>
        </p:txBody>
      </p:sp>
      <p:sp>
        <p:nvSpPr>
          <p:cNvPr id="44" name="Shape 44"/>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hape 45"/>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Shape 52"/>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hape 53"/>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hape 60"/>
          <p:cNvSpPr txBox="1">
            <a:spLocks noGrp="1"/>
          </p:cNvSpPr>
          <p:nvPr>
            <p:ph type="body" sz="quarter" idx="21" hasCustomPrompt="1"/>
          </p:nvPr>
        </p:nvSpPr>
        <p:spPr>
          <a:xfrm>
            <a:off x="603252" y="1186482"/>
            <a:ext cx="4889500" cy="467391"/>
          </a:xfrm>
          <a:prstGeom prst="rect">
            <a:avLst/>
          </a:prstGeom>
        </p:spPr>
        <p:txBody>
          <a:bodyPr lIns="45719" tIns="45719" rIns="45719" bIns="45719"/>
          <a:lstStyle>
            <a:lvl1pPr marL="0" indent="0" defTabSz="412756">
              <a:lnSpc>
                <a:spcPct val="100000"/>
              </a:lnSpc>
              <a:spcBef>
                <a:spcPts val="0"/>
              </a:spcBef>
              <a:buSzTx/>
              <a:buNone/>
              <a:defRPr sz="2751" b="1"/>
            </a:lvl1pPr>
          </a:lstStyle>
          <a:p>
            <a:r>
              <a:t>Slide Subtitle</a:t>
            </a:r>
          </a:p>
        </p:txBody>
      </p:sp>
      <p:sp>
        <p:nvSpPr>
          <p:cNvPr id="61" name="Shape 61"/>
          <p:cNvSpPr txBox="1">
            <a:spLocks noGrp="1"/>
          </p:cNvSpPr>
          <p:nvPr>
            <p:ph type="body" sz="half" idx="1" hasCustomPrompt="1"/>
          </p:nvPr>
        </p:nvSpPr>
        <p:spPr>
          <a:xfrm>
            <a:off x="603252"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Shape 62"/>
          <p:cNvSpPr>
            <a:spLocks noGrp="1"/>
          </p:cNvSpPr>
          <p:nvPr>
            <p:ph type="pic" idx="22"/>
          </p:nvPr>
        </p:nvSpPr>
        <p:spPr>
          <a:xfrm>
            <a:off x="6096000" y="-203633"/>
            <a:ext cx="5458438" cy="7277916"/>
          </a:xfrm>
          <a:prstGeom prst="rect">
            <a:avLst/>
          </a:prstGeom>
        </p:spPr>
        <p:txBody>
          <a:bodyPr lIns="91439" tIns="45719" rIns="91439" bIns="45719">
            <a:noAutofit/>
          </a:bodyPr>
          <a:lstStyle/>
          <a:p>
            <a:endParaRPr/>
          </a:p>
        </p:txBody>
      </p:sp>
      <p:sp>
        <p:nvSpPr>
          <p:cNvPr id="63" name="Shape 63"/>
          <p:cNvSpPr txBox="1">
            <a:spLocks noGrp="1"/>
          </p:cNvSpPr>
          <p:nvPr>
            <p:ph type="title" hasCustomPrompt="1"/>
          </p:nvPr>
        </p:nvSpPr>
        <p:spPr>
          <a:xfrm>
            <a:off x="603252" y="539750"/>
            <a:ext cx="4889500" cy="717551"/>
          </a:xfrm>
          <a:prstGeom prst="rect">
            <a:avLst/>
          </a:prstGeom>
        </p:spPr>
        <p:txBody>
          <a:bodyPr/>
          <a:lstStyle/>
          <a:p>
            <a:r>
              <a:t>Slide Title</a:t>
            </a:r>
          </a:p>
        </p:txBody>
      </p:sp>
      <p:sp>
        <p:nvSpPr>
          <p:cNvPr id="64" name="Shape 64"/>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hape 71"/>
          <p:cNvSpPr txBox="1">
            <a:spLocks noGrp="1"/>
          </p:cNvSpPr>
          <p:nvPr>
            <p:ph type="title" hasCustomPrompt="1"/>
          </p:nvPr>
        </p:nvSpPr>
        <p:spPr>
          <a:xfrm>
            <a:off x="603249" y="2266952"/>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hape 72"/>
          <p:cNvSpPr txBox="1">
            <a:spLocks noGrp="1"/>
          </p:cNvSpPr>
          <p:nvPr>
            <p:ph type="sldNum" sz="quarter" idx="2"/>
          </p:nvPr>
        </p:nvSpPr>
        <p:spPr>
          <a:xfrm>
            <a:off x="5979065" y="6488826"/>
            <a:ext cx="22762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hape 79"/>
          <p:cNvSpPr txBox="1">
            <a:spLocks noGrp="1"/>
          </p:cNvSpPr>
          <p:nvPr>
            <p:ph type="title" hasCustomPrompt="1"/>
          </p:nvPr>
        </p:nvSpPr>
        <p:spPr>
          <a:xfrm>
            <a:off x="603252" y="539750"/>
            <a:ext cx="10985500" cy="717475"/>
          </a:xfrm>
          <a:prstGeom prst="rect">
            <a:avLst/>
          </a:prstGeom>
        </p:spPr>
        <p:txBody>
          <a:bodyPr/>
          <a:lstStyle/>
          <a:p>
            <a:r>
              <a:t>Slide Title</a:t>
            </a:r>
          </a:p>
        </p:txBody>
      </p:sp>
      <p:sp>
        <p:nvSpPr>
          <p:cNvPr id="80" name="Shape 80"/>
          <p:cNvSpPr txBox="1">
            <a:spLocks noGrp="1"/>
          </p:cNvSpPr>
          <p:nvPr>
            <p:ph type="body" sz="quarter" idx="21" hasCustomPrompt="1"/>
          </p:nvPr>
        </p:nvSpPr>
        <p:spPr>
          <a:xfrm>
            <a:off x="603252" y="1186482"/>
            <a:ext cx="10985500" cy="467391"/>
          </a:xfrm>
          <a:prstGeom prst="rect">
            <a:avLst/>
          </a:prstGeom>
        </p:spPr>
        <p:txBody>
          <a:bodyPr lIns="45719" tIns="45719" rIns="45719" bIns="45719"/>
          <a:lstStyle>
            <a:lvl1pPr marL="0" indent="0" defTabSz="412756">
              <a:lnSpc>
                <a:spcPct val="100000"/>
              </a:lnSpc>
              <a:spcBef>
                <a:spcPts val="0"/>
              </a:spcBef>
              <a:buSzTx/>
              <a:buNone/>
              <a:defRPr sz="2751" b="1"/>
            </a:lvl1pPr>
          </a:lstStyle>
          <a:p>
            <a:r>
              <a:t>Slide Subtitle</a:t>
            </a:r>
          </a:p>
        </p:txBody>
      </p:sp>
      <p:sp>
        <p:nvSpPr>
          <p:cNvPr id="81" name="Shape 8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Shape 88"/>
          <p:cNvSpPr txBox="1">
            <a:spLocks noGrp="1"/>
          </p:cNvSpPr>
          <p:nvPr>
            <p:ph type="title" hasCustomPrompt="1"/>
          </p:nvPr>
        </p:nvSpPr>
        <p:spPr>
          <a:xfrm>
            <a:off x="603252" y="539750"/>
            <a:ext cx="10985500" cy="717551"/>
          </a:xfrm>
          <a:prstGeom prst="rect">
            <a:avLst/>
          </a:prstGeom>
        </p:spPr>
        <p:txBody>
          <a:bodyPr/>
          <a:lstStyle/>
          <a:p>
            <a:r>
              <a:t>Agenda Title</a:t>
            </a:r>
          </a:p>
        </p:txBody>
      </p:sp>
      <p:sp>
        <p:nvSpPr>
          <p:cNvPr id="89" name="Shape 89"/>
          <p:cNvSpPr txBox="1">
            <a:spLocks noGrp="1"/>
          </p:cNvSpPr>
          <p:nvPr>
            <p:ph type="body" sz="quarter" idx="21" hasCustomPrompt="1"/>
          </p:nvPr>
        </p:nvSpPr>
        <p:spPr>
          <a:xfrm>
            <a:off x="603252" y="1186482"/>
            <a:ext cx="10985500" cy="467391"/>
          </a:xfrm>
          <a:prstGeom prst="rect">
            <a:avLst/>
          </a:prstGeom>
        </p:spPr>
        <p:txBody>
          <a:bodyPr lIns="45719" tIns="45719" rIns="45719" bIns="45719"/>
          <a:lstStyle>
            <a:lvl1pPr marL="0" indent="0" defTabSz="412756">
              <a:lnSpc>
                <a:spcPct val="100000"/>
              </a:lnSpc>
              <a:spcBef>
                <a:spcPts val="0"/>
              </a:spcBef>
              <a:buSzTx/>
              <a:buNone/>
              <a:defRPr sz="2751" b="1"/>
            </a:lvl1pPr>
          </a:lstStyle>
          <a:p>
            <a:r>
              <a:t>Agenda Subtitle</a:t>
            </a:r>
          </a:p>
        </p:txBody>
      </p:sp>
      <p:sp>
        <p:nvSpPr>
          <p:cNvPr id="90" name="Shape 90"/>
          <p:cNvSpPr txBox="1">
            <a:spLocks noGrp="1"/>
          </p:cNvSpPr>
          <p:nvPr>
            <p:ph type="body" idx="1" hasCustomPrompt="1"/>
          </p:nvPr>
        </p:nvSpPr>
        <p:spPr>
          <a:prstGeom prst="rect">
            <a:avLst/>
          </a:prstGeom>
        </p:spPr>
        <p:txBody>
          <a:bodyPr/>
          <a:lstStyle>
            <a:lvl1pPr marL="0" indent="0" defTabSz="412756">
              <a:lnSpc>
                <a:spcPct val="100000"/>
              </a:lnSpc>
              <a:spcBef>
                <a:spcPts val="900"/>
              </a:spcBef>
              <a:buSzTx/>
              <a:buNone/>
              <a:defRPr sz="2751" spc="-28"/>
            </a:lvl1pPr>
            <a:lvl2pPr marL="0" indent="228603" defTabSz="412756">
              <a:lnSpc>
                <a:spcPct val="100000"/>
              </a:lnSpc>
              <a:spcBef>
                <a:spcPts val="900"/>
              </a:spcBef>
              <a:buSzTx/>
              <a:buNone/>
              <a:defRPr sz="2751" spc="-28"/>
            </a:lvl2pPr>
            <a:lvl3pPr marL="0" indent="457206" defTabSz="412756">
              <a:lnSpc>
                <a:spcPct val="100000"/>
              </a:lnSpc>
              <a:spcBef>
                <a:spcPts val="900"/>
              </a:spcBef>
              <a:buSzTx/>
              <a:buNone/>
              <a:defRPr sz="2751" spc="-28"/>
            </a:lvl3pPr>
            <a:lvl4pPr marL="0" indent="685809" defTabSz="412756">
              <a:lnSpc>
                <a:spcPct val="100000"/>
              </a:lnSpc>
              <a:spcBef>
                <a:spcPts val="900"/>
              </a:spcBef>
              <a:buSzTx/>
              <a:buNone/>
              <a:defRPr sz="2751" spc="-28"/>
            </a:lvl4pPr>
            <a:lvl5pPr marL="0" indent="914412" defTabSz="412756">
              <a:lnSpc>
                <a:spcPct val="100000"/>
              </a:lnSpc>
              <a:spcBef>
                <a:spcPts val="900"/>
              </a:spcBef>
              <a:buSzTx/>
              <a:buNone/>
              <a:defRPr sz="2751" spc="-28"/>
            </a:lvl5pPr>
          </a:lstStyle>
          <a:p>
            <a:r>
              <a:t>Agenda Topics</a:t>
            </a:r>
          </a:p>
          <a:p>
            <a:pPr lvl="1"/>
            <a:endParaRPr/>
          </a:p>
          <a:p>
            <a:pPr lvl="2"/>
            <a:endParaRPr/>
          </a:p>
          <a:p>
            <a:pPr lvl="3"/>
            <a:endParaRPr/>
          </a:p>
          <a:p>
            <a:pPr lvl="4"/>
            <a:endParaRPr/>
          </a:p>
        </p:txBody>
      </p:sp>
      <p:sp>
        <p:nvSpPr>
          <p:cNvPr id="91" name="Shape 9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Shape 98"/>
          <p:cNvSpPr txBox="1">
            <a:spLocks noGrp="1"/>
          </p:cNvSpPr>
          <p:nvPr>
            <p:ph type="body" sz="half" idx="1" hasCustomPrompt="1"/>
          </p:nvPr>
        </p:nvSpPr>
        <p:spPr>
          <a:xfrm>
            <a:off x="603252" y="2460422"/>
            <a:ext cx="10985500" cy="1937158"/>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3"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6"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9"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12"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hape 99"/>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txBox="1">
            <a:spLocks noGrp="1"/>
          </p:cNvSpPr>
          <p:nvPr>
            <p:ph type="title" hasCustomPrompt="1"/>
          </p:nvPr>
        </p:nvSpPr>
        <p:spPr>
          <a:xfrm>
            <a:off x="603252" y="539751"/>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Shape 3"/>
          <p:cNvSpPr txBox="1">
            <a:spLocks noGrp="1"/>
          </p:cNvSpPr>
          <p:nvPr>
            <p:ph type="body" idx="1" hasCustomPrompt="1"/>
          </p:nvPr>
        </p:nvSpPr>
        <p:spPr>
          <a:xfrm>
            <a:off x="603252" y="2124253"/>
            <a:ext cx="10985500" cy="4128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hape 4"/>
          <p:cNvSpPr txBox="1">
            <a:spLocks noGrp="1"/>
          </p:cNvSpPr>
          <p:nvPr>
            <p:ph type="sldNum" sz="quarter" idx="2"/>
          </p:nvPr>
        </p:nvSpPr>
        <p:spPr>
          <a:xfrm>
            <a:off x="5979065" y="6486710"/>
            <a:ext cx="227626" cy="241092"/>
          </a:xfrm>
          <a:prstGeom prst="rect">
            <a:avLst/>
          </a:prstGeom>
          <a:ln w="12700">
            <a:miter lim="400000"/>
          </a:ln>
        </p:spPr>
        <p:txBody>
          <a:bodyPr wrap="none" lIns="50800" tIns="50800" rIns="50800" bIns="50800" anchor="b">
            <a:spAutoFit/>
          </a:bodyPr>
          <a:lstStyle>
            <a:lvl1pPr defTabSz="292104">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1pPr>
      <a:lvl2pPr marL="0" marR="0" indent="228603"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2pPr>
      <a:lvl3pPr marL="0" marR="0" indent="457206"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3pPr>
      <a:lvl4pPr marL="0" marR="0" indent="685809"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4pPr>
      <a:lvl5pPr marL="0" marR="0" indent="914412"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5pPr>
      <a:lvl6pPr marL="0" marR="0" indent="1143015"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6pPr>
      <a:lvl7pPr marL="0" marR="0" indent="1371617"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7pPr>
      <a:lvl8pPr marL="0" marR="0" indent="1600220"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8pPr>
      <a:lvl9pPr marL="0" marR="0" indent="1828823" algn="l" defTabSz="1219185" rtl="0" latinLnBrk="0">
        <a:lnSpc>
          <a:spcPct val="80000"/>
        </a:lnSpc>
        <a:spcBef>
          <a:spcPts val="0"/>
        </a:spcBef>
        <a:spcAft>
          <a:spcPts val="0"/>
        </a:spcAft>
        <a:buClrTx/>
        <a:buSzTx/>
        <a:buFontTx/>
        <a:buNone/>
        <a:tabLst/>
        <a:defRPr sz="4251" b="1" i="0" u="none" strike="noStrike" cap="none" spc="-86" baseline="0">
          <a:solidFill>
            <a:srgbClr val="000000"/>
          </a:solidFill>
          <a:uFillTx/>
          <a:latin typeface="+mn-lt"/>
          <a:ea typeface="+mn-ea"/>
          <a:cs typeface="+mn-cs"/>
          <a:sym typeface="Helvetica Neue"/>
        </a:defRPr>
      </a:lvl9pPr>
    </p:titleStyle>
    <p:bodyStyle>
      <a:lvl1pPr marL="304804"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8"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12"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15"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19"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23"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27"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31"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35" marR="0" indent="-304804" algn="l" defTabSz="1219185"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3"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6"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9"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12"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15"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17"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20"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23" algn="ctr" defTabSz="292104"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36.emf"/></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png"/><Relationship Id="rId7" Type="http://schemas.openxmlformats.org/officeDocument/2006/relationships/image" Target="../media/image42.svg"/><Relationship Id="rId12"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5.svg"/><Relationship Id="rId5" Type="http://schemas.openxmlformats.org/officeDocument/2006/relationships/image" Target="../media/image38.sv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44.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31.pn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36.emf"/></Relationships>
</file>

<file path=ppt/slides/_rels/slide3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54.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74AC332-69E2-0645-AD4C-A2EB66CA6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689879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5936528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581230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3958092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1034517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0842985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2746371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50792424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
            <a:ext cx="12192000" cy="6858000"/>
          </a:xfrm>
          <a:prstGeom prst="rect">
            <a:avLst/>
          </a:prstGeom>
        </p:spPr>
      </p:pic>
      <p:pic>
        <p:nvPicPr>
          <p:cNvPr id="6" name="income-386">
            <a:hlinkClick r:id="" action="ppaction://media"/>
            <a:extLst>
              <a:ext uri="{FF2B5EF4-FFF2-40B4-BE49-F238E27FC236}">
                <a16:creationId xmlns:a16="http://schemas.microsoft.com/office/drawing/2014/main" id="{DD54FE36-A449-BF4A-ACC5-E4D54C7FF0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11613" y="2968783"/>
            <a:ext cx="3516407" cy="1729997"/>
          </a:xfrm>
          <a:prstGeom prst="rect">
            <a:avLst/>
          </a:prstGeom>
        </p:spPr>
      </p:pic>
    </p:spTree>
    <p:extLst>
      <p:ext uri="{BB962C8B-B14F-4D97-AF65-F5344CB8AC3E}">
        <p14:creationId xmlns:p14="http://schemas.microsoft.com/office/powerpoint/2010/main" val="34583504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expenses-532">
            <a:hlinkClick r:id="" action="ppaction://media"/>
            <a:extLst>
              <a:ext uri="{FF2B5EF4-FFF2-40B4-BE49-F238E27FC236}">
                <a16:creationId xmlns:a16="http://schemas.microsoft.com/office/drawing/2014/main" id="{77FEA309-BEAC-D74D-A6BD-A847CD310A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6367" y="2922493"/>
            <a:ext cx="3522680" cy="1733083"/>
          </a:xfrm>
          <a:prstGeom prst="rect">
            <a:avLst/>
          </a:prstGeom>
        </p:spPr>
      </p:pic>
    </p:spTree>
    <p:extLst>
      <p:ext uri="{BB962C8B-B14F-4D97-AF65-F5344CB8AC3E}">
        <p14:creationId xmlns:p14="http://schemas.microsoft.com/office/powerpoint/2010/main" val="29124825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432614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62350758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track your expenses" descr="track your expenses">
            <a:hlinkClick r:id="" action="ppaction://media"/>
            <a:extLst>
              <a:ext uri="{FF2B5EF4-FFF2-40B4-BE49-F238E27FC236}">
                <a16:creationId xmlns:a16="http://schemas.microsoft.com/office/drawing/2014/main" id="{3300B3E0-B689-0D44-A2A3-C297331451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15400" y="658368"/>
            <a:ext cx="2603706" cy="5635275"/>
          </a:xfrm>
          <a:prstGeom prst="rect">
            <a:avLst/>
          </a:prstGeom>
        </p:spPr>
      </p:pic>
      <p:pic>
        <p:nvPicPr>
          <p:cNvPr id="6" name="Picture 5">
            <a:extLst>
              <a:ext uri="{FF2B5EF4-FFF2-40B4-BE49-F238E27FC236}">
                <a16:creationId xmlns:a16="http://schemas.microsoft.com/office/drawing/2014/main" id="{354DF342-1156-8143-B719-116F523A805C}"/>
              </a:ext>
            </a:extLst>
          </p:cNvPr>
          <p:cNvPicPr>
            <a:picLocks noChangeAspect="1"/>
          </p:cNvPicPr>
          <p:nvPr/>
        </p:nvPicPr>
        <p:blipFill>
          <a:blip r:embed="rId7"/>
          <a:stretch>
            <a:fillRect/>
          </a:stretch>
        </p:blipFill>
        <p:spPr>
          <a:xfrm>
            <a:off x="8206080" y="248819"/>
            <a:ext cx="3222342" cy="6408014"/>
          </a:xfrm>
          <a:prstGeom prst="rect">
            <a:avLst/>
          </a:prstGeom>
        </p:spPr>
      </p:pic>
      <p:pic>
        <p:nvPicPr>
          <p:cNvPr id="7" name="Picture 6">
            <a:extLst>
              <a:ext uri="{FF2B5EF4-FFF2-40B4-BE49-F238E27FC236}">
                <a16:creationId xmlns:a16="http://schemas.microsoft.com/office/drawing/2014/main" id="{F9E7577C-5140-8E43-917D-DD96AB25A536}"/>
              </a:ext>
            </a:extLst>
          </p:cNvPr>
          <p:cNvPicPr>
            <a:picLocks noChangeAspect="1"/>
          </p:cNvPicPr>
          <p:nvPr/>
        </p:nvPicPr>
        <p:blipFill>
          <a:blip r:embed="rId8"/>
          <a:stretch>
            <a:fillRect/>
          </a:stretch>
        </p:blipFill>
        <p:spPr>
          <a:xfrm>
            <a:off x="6096000" y="2374901"/>
            <a:ext cx="6089651" cy="4483100"/>
          </a:xfrm>
          <a:prstGeom prst="rect">
            <a:avLst/>
          </a:prstGeom>
        </p:spPr>
      </p:pic>
    </p:spTree>
    <p:extLst>
      <p:ext uri="{BB962C8B-B14F-4D97-AF65-F5344CB8AC3E}">
        <p14:creationId xmlns:p14="http://schemas.microsoft.com/office/powerpoint/2010/main" val="33475039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30770383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57071660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2542454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0965397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07333668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F32ECFD-FD69-469A-BBA7-C2F3B31B1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2981" y="2081418"/>
            <a:ext cx="2624138" cy="2090738"/>
          </a:xfrm>
          <a:prstGeom prst="rect">
            <a:avLst/>
          </a:prstGeom>
        </p:spPr>
      </p:pic>
      <p:sp>
        <p:nvSpPr>
          <p:cNvPr id="10" name="TextBox 9">
            <a:extLst>
              <a:ext uri="{FF2B5EF4-FFF2-40B4-BE49-F238E27FC236}">
                <a16:creationId xmlns:a16="http://schemas.microsoft.com/office/drawing/2014/main" id="{73DAD1FA-AA91-419F-8D26-2C365D1555C2}"/>
              </a:ext>
            </a:extLst>
          </p:cNvPr>
          <p:cNvSpPr txBox="1"/>
          <p:nvPr/>
        </p:nvSpPr>
        <p:spPr>
          <a:xfrm>
            <a:off x="3217856" y="768043"/>
            <a:ext cx="5756292"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Steps 1-3</a:t>
            </a:r>
          </a:p>
        </p:txBody>
      </p:sp>
      <p:pic>
        <p:nvPicPr>
          <p:cNvPr id="2" name="Graphic 1">
            <a:extLst>
              <a:ext uri="{FF2B5EF4-FFF2-40B4-BE49-F238E27FC236}">
                <a16:creationId xmlns:a16="http://schemas.microsoft.com/office/drawing/2014/main" id="{0BE64C83-82C6-4047-87CF-A36821EB1F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3126" y="3126787"/>
            <a:ext cx="22885576" cy="1783011"/>
          </a:xfrm>
          <a:prstGeom prst="rect">
            <a:avLst/>
          </a:prstGeom>
        </p:spPr>
      </p:pic>
      <p:pic>
        <p:nvPicPr>
          <p:cNvPr id="5" name="Picture 4">
            <a:extLst>
              <a:ext uri="{FF2B5EF4-FFF2-40B4-BE49-F238E27FC236}">
                <a16:creationId xmlns:a16="http://schemas.microsoft.com/office/drawing/2014/main" id="{8252DA18-B089-CD47-8031-E17E19FC2CA8}"/>
              </a:ext>
            </a:extLst>
          </p:cNvPr>
          <p:cNvPicPr>
            <a:picLocks noChangeAspect="1"/>
          </p:cNvPicPr>
          <p:nvPr/>
        </p:nvPicPr>
        <p:blipFill>
          <a:blip r:embed="rId8"/>
          <a:stretch>
            <a:fillRect/>
          </a:stretch>
        </p:blipFill>
        <p:spPr>
          <a:xfrm>
            <a:off x="11637986" y="6287815"/>
            <a:ext cx="349547" cy="349547"/>
          </a:xfrm>
          <a:prstGeom prst="rect">
            <a:avLst/>
          </a:prstGeom>
        </p:spPr>
      </p:pic>
    </p:spTree>
    <p:extLst>
      <p:ext uri="{BB962C8B-B14F-4D97-AF65-F5344CB8AC3E}">
        <p14:creationId xmlns:p14="http://schemas.microsoft.com/office/powerpoint/2010/main" val="25984326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F32ECFD-FD69-469A-BBA7-C2F3B31B1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2981" y="2081418"/>
            <a:ext cx="2624138" cy="2090738"/>
          </a:xfrm>
          <a:prstGeom prst="rect">
            <a:avLst/>
          </a:prstGeom>
        </p:spPr>
      </p:pic>
      <p:pic>
        <p:nvPicPr>
          <p:cNvPr id="11" name="Graphic 10">
            <a:extLst>
              <a:ext uri="{FF2B5EF4-FFF2-40B4-BE49-F238E27FC236}">
                <a16:creationId xmlns:a16="http://schemas.microsoft.com/office/drawing/2014/main" id="{8A1EE383-279A-4098-B77C-E4B5CD0275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1123" y="4018291"/>
            <a:ext cx="2043112" cy="2000251"/>
          </a:xfrm>
          <a:prstGeom prst="rect">
            <a:avLst/>
          </a:prstGeom>
        </p:spPr>
      </p:pic>
      <p:sp>
        <p:nvSpPr>
          <p:cNvPr id="10" name="TextBox 9">
            <a:extLst>
              <a:ext uri="{FF2B5EF4-FFF2-40B4-BE49-F238E27FC236}">
                <a16:creationId xmlns:a16="http://schemas.microsoft.com/office/drawing/2014/main" id="{73DAD1FA-AA91-419F-8D26-2C365D1555C2}"/>
              </a:ext>
            </a:extLst>
          </p:cNvPr>
          <p:cNvSpPr txBox="1"/>
          <p:nvPr/>
        </p:nvSpPr>
        <p:spPr>
          <a:xfrm>
            <a:off x="3217856" y="768043"/>
            <a:ext cx="5756292"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Steps 1-3</a:t>
            </a:r>
          </a:p>
        </p:txBody>
      </p:sp>
      <p:pic>
        <p:nvPicPr>
          <p:cNvPr id="2" name="Graphic 1">
            <a:extLst>
              <a:ext uri="{FF2B5EF4-FFF2-40B4-BE49-F238E27FC236}">
                <a16:creationId xmlns:a16="http://schemas.microsoft.com/office/drawing/2014/main" id="{0BE64C83-82C6-4047-87CF-A36821EB1F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3126" y="3126787"/>
            <a:ext cx="22885576" cy="1783011"/>
          </a:xfrm>
          <a:prstGeom prst="rect">
            <a:avLst/>
          </a:prstGeom>
        </p:spPr>
      </p:pic>
      <p:pic>
        <p:nvPicPr>
          <p:cNvPr id="6" name="Picture 5">
            <a:extLst>
              <a:ext uri="{FF2B5EF4-FFF2-40B4-BE49-F238E27FC236}">
                <a16:creationId xmlns:a16="http://schemas.microsoft.com/office/drawing/2014/main" id="{C78D6CF1-C1E8-0742-B87B-450F87A0E6DA}"/>
              </a:ext>
            </a:extLst>
          </p:cNvPr>
          <p:cNvPicPr>
            <a:picLocks noChangeAspect="1"/>
          </p:cNvPicPr>
          <p:nvPr/>
        </p:nvPicPr>
        <p:blipFill>
          <a:blip r:embed="rId9"/>
          <a:stretch>
            <a:fillRect/>
          </a:stretch>
        </p:blipFill>
        <p:spPr>
          <a:xfrm>
            <a:off x="11637986" y="6287815"/>
            <a:ext cx="349547" cy="349547"/>
          </a:xfrm>
          <a:prstGeom prst="rect">
            <a:avLst/>
          </a:prstGeom>
        </p:spPr>
      </p:pic>
    </p:spTree>
    <p:extLst>
      <p:ext uri="{BB962C8B-B14F-4D97-AF65-F5344CB8AC3E}">
        <p14:creationId xmlns:p14="http://schemas.microsoft.com/office/powerpoint/2010/main" val="196834334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F32ECFD-FD69-469A-BBA7-C2F3B31B1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2981" y="2081418"/>
            <a:ext cx="2624138" cy="2090738"/>
          </a:xfrm>
          <a:prstGeom prst="rect">
            <a:avLst/>
          </a:prstGeom>
        </p:spPr>
      </p:pic>
      <p:pic>
        <p:nvPicPr>
          <p:cNvPr id="11" name="Graphic 10">
            <a:extLst>
              <a:ext uri="{FF2B5EF4-FFF2-40B4-BE49-F238E27FC236}">
                <a16:creationId xmlns:a16="http://schemas.microsoft.com/office/drawing/2014/main" id="{8A1EE383-279A-4098-B77C-E4B5CD0275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1123" y="4018291"/>
            <a:ext cx="2043112" cy="2000251"/>
          </a:xfrm>
          <a:prstGeom prst="rect">
            <a:avLst/>
          </a:prstGeom>
        </p:spPr>
      </p:pic>
      <p:pic>
        <p:nvPicPr>
          <p:cNvPr id="12" name="Graphic 11">
            <a:extLst>
              <a:ext uri="{FF2B5EF4-FFF2-40B4-BE49-F238E27FC236}">
                <a16:creationId xmlns:a16="http://schemas.microsoft.com/office/drawing/2014/main" id="{98888B4B-12C3-4FC2-9A95-68906371BD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04103" y="2104790"/>
            <a:ext cx="1819275" cy="2090738"/>
          </a:xfrm>
          <a:prstGeom prst="rect">
            <a:avLst/>
          </a:prstGeom>
        </p:spPr>
      </p:pic>
      <p:sp>
        <p:nvSpPr>
          <p:cNvPr id="10" name="TextBox 9">
            <a:extLst>
              <a:ext uri="{FF2B5EF4-FFF2-40B4-BE49-F238E27FC236}">
                <a16:creationId xmlns:a16="http://schemas.microsoft.com/office/drawing/2014/main" id="{73DAD1FA-AA91-419F-8D26-2C365D1555C2}"/>
              </a:ext>
            </a:extLst>
          </p:cNvPr>
          <p:cNvSpPr txBox="1"/>
          <p:nvPr/>
        </p:nvSpPr>
        <p:spPr>
          <a:xfrm>
            <a:off x="3217856" y="768043"/>
            <a:ext cx="5756292"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Steps 1-3</a:t>
            </a:r>
          </a:p>
        </p:txBody>
      </p:sp>
      <p:pic>
        <p:nvPicPr>
          <p:cNvPr id="2" name="Graphic 1">
            <a:extLst>
              <a:ext uri="{FF2B5EF4-FFF2-40B4-BE49-F238E27FC236}">
                <a16:creationId xmlns:a16="http://schemas.microsoft.com/office/drawing/2014/main" id="{0BE64C83-82C6-4047-87CF-A36821EB1F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33126" y="3126787"/>
            <a:ext cx="22885576" cy="1783011"/>
          </a:xfrm>
          <a:prstGeom prst="rect">
            <a:avLst/>
          </a:prstGeom>
        </p:spPr>
      </p:pic>
      <p:sp>
        <p:nvSpPr>
          <p:cNvPr id="7" name="TextBox 6">
            <a:extLst>
              <a:ext uri="{FF2B5EF4-FFF2-40B4-BE49-F238E27FC236}">
                <a16:creationId xmlns:a16="http://schemas.microsoft.com/office/drawing/2014/main" id="{AC1CA4B6-BE92-437C-B00E-A181B12D739F}"/>
              </a:ext>
            </a:extLst>
          </p:cNvPr>
          <p:cNvSpPr txBox="1"/>
          <p:nvPr/>
        </p:nvSpPr>
        <p:spPr>
          <a:xfrm>
            <a:off x="13498594" y="772662"/>
            <a:ext cx="5756293"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Steps 4-6</a:t>
            </a:r>
          </a:p>
        </p:txBody>
      </p:sp>
      <p:pic>
        <p:nvPicPr>
          <p:cNvPr id="9" name="Picture 8">
            <a:extLst>
              <a:ext uri="{FF2B5EF4-FFF2-40B4-BE49-F238E27FC236}">
                <a16:creationId xmlns:a16="http://schemas.microsoft.com/office/drawing/2014/main" id="{09A309E1-91AA-0540-8779-AE9D3888A5CB}"/>
              </a:ext>
            </a:extLst>
          </p:cNvPr>
          <p:cNvPicPr>
            <a:picLocks noChangeAspect="1"/>
          </p:cNvPicPr>
          <p:nvPr/>
        </p:nvPicPr>
        <p:blipFill>
          <a:blip r:embed="rId12"/>
          <a:stretch>
            <a:fillRect/>
          </a:stretch>
        </p:blipFill>
        <p:spPr>
          <a:xfrm>
            <a:off x="11637986" y="6287815"/>
            <a:ext cx="349547" cy="349547"/>
          </a:xfrm>
          <a:prstGeom prst="rect">
            <a:avLst/>
          </a:prstGeom>
        </p:spPr>
      </p:pic>
    </p:spTree>
    <p:extLst>
      <p:ext uri="{BB962C8B-B14F-4D97-AF65-F5344CB8AC3E}">
        <p14:creationId xmlns:p14="http://schemas.microsoft.com/office/powerpoint/2010/main" val="77261200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6A9912-CFFD-42FF-820D-37E5AE310638}"/>
              </a:ext>
            </a:extLst>
          </p:cNvPr>
          <p:cNvGrpSpPr/>
          <p:nvPr/>
        </p:nvGrpSpPr>
        <p:grpSpPr>
          <a:xfrm>
            <a:off x="2933126" y="768042"/>
            <a:ext cx="22885576" cy="4141755"/>
            <a:chOff x="5866250" y="1536085"/>
            <a:chExt cx="45771152" cy="8283509"/>
          </a:xfrm>
        </p:grpSpPr>
        <p:sp>
          <p:nvSpPr>
            <p:cNvPr id="10" name="TextBox 9">
              <a:extLst>
                <a:ext uri="{FF2B5EF4-FFF2-40B4-BE49-F238E27FC236}">
                  <a16:creationId xmlns:a16="http://schemas.microsoft.com/office/drawing/2014/main" id="{73DAD1FA-AA91-419F-8D26-2C365D1555C2}"/>
                </a:ext>
              </a:extLst>
            </p:cNvPr>
            <p:cNvSpPr txBox="1"/>
            <p:nvPr/>
          </p:nvSpPr>
          <p:spPr>
            <a:xfrm>
              <a:off x="6435710" y="1536085"/>
              <a:ext cx="11512584" cy="1456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Steps 1-3</a:t>
              </a:r>
            </a:p>
          </p:txBody>
        </p:sp>
        <p:pic>
          <p:nvPicPr>
            <p:cNvPr id="2" name="Graphic 1">
              <a:extLst>
                <a:ext uri="{FF2B5EF4-FFF2-40B4-BE49-F238E27FC236}">
                  <a16:creationId xmlns:a16="http://schemas.microsoft.com/office/drawing/2014/main" id="{0BE64C83-82C6-4047-87CF-A36821EB1F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6250" y="6253572"/>
              <a:ext cx="45771152" cy="3566022"/>
            </a:xfrm>
            <a:prstGeom prst="rect">
              <a:avLst/>
            </a:prstGeom>
          </p:spPr>
        </p:pic>
        <p:sp>
          <p:nvSpPr>
            <p:cNvPr id="7" name="TextBox 6">
              <a:extLst>
                <a:ext uri="{FF2B5EF4-FFF2-40B4-BE49-F238E27FC236}">
                  <a16:creationId xmlns:a16="http://schemas.microsoft.com/office/drawing/2014/main" id="{AC1CA4B6-BE92-437C-B00E-A181B12D739F}"/>
                </a:ext>
              </a:extLst>
            </p:cNvPr>
            <p:cNvSpPr txBox="1"/>
            <p:nvPr/>
          </p:nvSpPr>
          <p:spPr>
            <a:xfrm>
              <a:off x="26997190" y="1545323"/>
              <a:ext cx="11512584" cy="1456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Steps 4-6</a:t>
              </a:r>
            </a:p>
          </p:txBody>
        </p:sp>
      </p:grpSp>
      <p:pic>
        <p:nvPicPr>
          <p:cNvPr id="6" name="Picture 5">
            <a:extLst>
              <a:ext uri="{FF2B5EF4-FFF2-40B4-BE49-F238E27FC236}">
                <a16:creationId xmlns:a16="http://schemas.microsoft.com/office/drawing/2014/main" id="{AF328EDC-F384-C344-B5FD-5E4DD7F3F3E3}"/>
              </a:ext>
            </a:extLst>
          </p:cNvPr>
          <p:cNvPicPr>
            <a:picLocks noChangeAspect="1"/>
          </p:cNvPicPr>
          <p:nvPr/>
        </p:nvPicPr>
        <p:blipFill>
          <a:blip r:embed="rId5"/>
          <a:stretch>
            <a:fillRect/>
          </a:stretch>
        </p:blipFill>
        <p:spPr>
          <a:xfrm>
            <a:off x="11637986" y="6287815"/>
            <a:ext cx="349547" cy="349547"/>
          </a:xfrm>
          <a:prstGeom prst="rect">
            <a:avLst/>
          </a:prstGeom>
        </p:spPr>
      </p:pic>
    </p:spTree>
    <p:extLst>
      <p:ext uri="{BB962C8B-B14F-4D97-AF65-F5344CB8AC3E}">
        <p14:creationId xmlns:p14="http://schemas.microsoft.com/office/powerpoint/2010/main" val="8001498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5625E-6 -4.62963E-6 L -0.84375 -4.62963E-6 " pathEditMode="relative" rAng="0" ptsTypes="AA">
                                      <p:cBhvr>
                                        <p:cTn id="6" dur="2000" fill="hold"/>
                                        <p:tgtEl>
                                          <p:spTgt spid="3"/>
                                        </p:tgtEl>
                                        <p:attrNameLst>
                                          <p:attrName>ppt_x</p:attrName>
                                          <p:attrName>ppt_y</p:attrName>
                                        </p:attrNameLst>
                                      </p:cBhvr>
                                      <p:rCtr x="-4218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man-on-the-street_budgeting-1190">
            <a:hlinkClick r:id="" action="ppaction://media"/>
            <a:extLst>
              <a:ext uri="{FF2B5EF4-FFF2-40B4-BE49-F238E27FC236}">
                <a16:creationId xmlns:a16="http://schemas.microsoft.com/office/drawing/2014/main" id="{3DAB3E01-6B6D-3B4D-9ACB-9D48B27512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6763" cy="6858000"/>
          </a:xfrm>
          <a:prstGeom prst="rect">
            <a:avLst/>
          </a:prstGeom>
        </p:spPr>
      </p:pic>
    </p:spTree>
    <p:extLst>
      <p:ext uri="{BB962C8B-B14F-4D97-AF65-F5344CB8AC3E}">
        <p14:creationId xmlns:p14="http://schemas.microsoft.com/office/powerpoint/2010/main" val="30554513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DF54D5D-3152-A048-A637-E4AF3C9CAA62}"/>
              </a:ext>
            </a:extLst>
          </p:cNvPr>
          <p:cNvGrpSpPr/>
          <p:nvPr/>
        </p:nvGrpSpPr>
        <p:grpSpPr>
          <a:xfrm>
            <a:off x="-7333095" y="755246"/>
            <a:ext cx="27897736" cy="5141861"/>
            <a:chOff x="-7333095" y="819414"/>
            <a:chExt cx="27897736" cy="5141861"/>
          </a:xfrm>
        </p:grpSpPr>
        <p:pic>
          <p:nvPicPr>
            <p:cNvPr id="18" name="Graphic 17">
              <a:extLst>
                <a:ext uri="{FF2B5EF4-FFF2-40B4-BE49-F238E27FC236}">
                  <a16:creationId xmlns:a16="http://schemas.microsoft.com/office/drawing/2014/main" id="{CD9A53AE-1C3B-E144-B093-1589A93ED2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7218" y="2127234"/>
              <a:ext cx="1328738" cy="2090738"/>
            </a:xfrm>
            <a:prstGeom prst="rect">
              <a:avLst/>
            </a:prstGeom>
          </p:spPr>
        </p:pic>
        <p:pic>
          <p:nvPicPr>
            <p:cNvPr id="6" name="Graphic 5">
              <a:extLst>
                <a:ext uri="{FF2B5EF4-FFF2-40B4-BE49-F238E27FC236}">
                  <a16:creationId xmlns:a16="http://schemas.microsoft.com/office/drawing/2014/main" id="{91E84375-01FB-40C5-90EF-A67FF7F85D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15332" y="3961024"/>
              <a:ext cx="2676526" cy="2000251"/>
            </a:xfrm>
            <a:prstGeom prst="rect">
              <a:avLst/>
            </a:prstGeom>
          </p:spPr>
        </p:pic>
        <p:pic>
          <p:nvPicPr>
            <p:cNvPr id="8" name="Graphic 7">
              <a:extLst>
                <a:ext uri="{FF2B5EF4-FFF2-40B4-BE49-F238E27FC236}">
                  <a16:creationId xmlns:a16="http://schemas.microsoft.com/office/drawing/2014/main" id="{5C31EF99-4704-4306-B892-E43D3D9CE6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49773" y="2077939"/>
              <a:ext cx="2314575" cy="2090738"/>
            </a:xfrm>
            <a:prstGeom prst="rect">
              <a:avLst/>
            </a:prstGeom>
          </p:spPr>
        </p:pic>
        <p:grpSp>
          <p:nvGrpSpPr>
            <p:cNvPr id="12" name="Group 11">
              <a:extLst>
                <a:ext uri="{FF2B5EF4-FFF2-40B4-BE49-F238E27FC236}">
                  <a16:creationId xmlns:a16="http://schemas.microsoft.com/office/drawing/2014/main" id="{F40DD191-2DDE-7E4B-97E9-4E5C44234103}"/>
                </a:ext>
              </a:extLst>
            </p:cNvPr>
            <p:cNvGrpSpPr/>
            <p:nvPr/>
          </p:nvGrpSpPr>
          <p:grpSpPr>
            <a:xfrm>
              <a:off x="-7333095" y="819414"/>
              <a:ext cx="27897736" cy="4141208"/>
              <a:chOff x="-14666188" y="1545325"/>
              <a:chExt cx="55795471" cy="8282416"/>
            </a:xfrm>
          </p:grpSpPr>
          <p:pic>
            <p:nvPicPr>
              <p:cNvPr id="13" name="Graphic 12">
                <a:extLst>
                  <a:ext uri="{FF2B5EF4-FFF2-40B4-BE49-F238E27FC236}">
                    <a16:creationId xmlns:a16="http://schemas.microsoft.com/office/drawing/2014/main" id="{5B1A3308-13D8-1340-AC87-D96C29EFC6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945968" y="4208297"/>
                <a:ext cx="2886075" cy="4181475"/>
              </a:xfrm>
              <a:prstGeom prst="rect">
                <a:avLst/>
              </a:prstGeom>
            </p:spPr>
          </p:pic>
          <p:pic>
            <p:nvPicPr>
              <p:cNvPr id="16" name="Graphic 15">
                <a:extLst>
                  <a:ext uri="{FF2B5EF4-FFF2-40B4-BE49-F238E27FC236}">
                    <a16:creationId xmlns:a16="http://schemas.microsoft.com/office/drawing/2014/main" id="{C5878E5C-B1FF-1F47-969B-F436456257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666188" y="6265649"/>
                <a:ext cx="51482165" cy="3562092"/>
              </a:xfrm>
              <a:prstGeom prst="rect">
                <a:avLst/>
              </a:prstGeom>
            </p:spPr>
          </p:pic>
          <p:sp>
            <p:nvSpPr>
              <p:cNvPr id="14" name="TextBox 13">
                <a:extLst>
                  <a:ext uri="{FF2B5EF4-FFF2-40B4-BE49-F238E27FC236}">
                    <a16:creationId xmlns:a16="http://schemas.microsoft.com/office/drawing/2014/main" id="{452414AB-2128-E94B-8061-1AC455ABC5DB}"/>
                  </a:ext>
                </a:extLst>
              </p:cNvPr>
              <p:cNvSpPr txBox="1"/>
              <p:nvPr/>
            </p:nvSpPr>
            <p:spPr>
              <a:xfrm>
                <a:off x="6423188" y="1577407"/>
                <a:ext cx="11512584" cy="1456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Steps 4-6</a:t>
                </a:r>
              </a:p>
            </p:txBody>
          </p:sp>
          <p:sp>
            <p:nvSpPr>
              <p:cNvPr id="15" name="TextBox 14">
                <a:extLst>
                  <a:ext uri="{FF2B5EF4-FFF2-40B4-BE49-F238E27FC236}">
                    <a16:creationId xmlns:a16="http://schemas.microsoft.com/office/drawing/2014/main" id="{737E7B23-DE8A-1142-8B02-F310A2F52ED8}"/>
                  </a:ext>
                </a:extLst>
              </p:cNvPr>
              <p:cNvSpPr txBox="1"/>
              <p:nvPr/>
            </p:nvSpPr>
            <p:spPr>
              <a:xfrm>
                <a:off x="29616699" y="1545325"/>
                <a:ext cx="11512584" cy="1456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 7</a:t>
                </a:r>
              </a:p>
            </p:txBody>
          </p:sp>
        </p:grpSp>
      </p:grpSp>
      <p:pic>
        <p:nvPicPr>
          <p:cNvPr id="35" name="Picture 34">
            <a:extLst>
              <a:ext uri="{FF2B5EF4-FFF2-40B4-BE49-F238E27FC236}">
                <a16:creationId xmlns:a16="http://schemas.microsoft.com/office/drawing/2014/main" id="{66313609-C651-9A48-8ACD-26F2AF20DF6C}"/>
              </a:ext>
            </a:extLst>
          </p:cNvPr>
          <p:cNvPicPr>
            <a:picLocks noChangeAspect="1"/>
          </p:cNvPicPr>
          <p:nvPr/>
        </p:nvPicPr>
        <p:blipFill>
          <a:blip r:embed="rId14"/>
          <a:stretch>
            <a:fillRect/>
          </a:stretch>
        </p:blipFill>
        <p:spPr>
          <a:xfrm>
            <a:off x="11637986" y="6287815"/>
            <a:ext cx="349547" cy="349547"/>
          </a:xfrm>
          <a:prstGeom prst="rect">
            <a:avLst/>
          </a:prstGeom>
        </p:spPr>
      </p:pic>
    </p:spTree>
    <p:extLst>
      <p:ext uri="{BB962C8B-B14F-4D97-AF65-F5344CB8AC3E}">
        <p14:creationId xmlns:p14="http://schemas.microsoft.com/office/powerpoint/2010/main" val="249286398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3C1783-EA00-4DAF-9208-50E827F70347}"/>
              </a:ext>
            </a:extLst>
          </p:cNvPr>
          <p:cNvGrpSpPr/>
          <p:nvPr/>
        </p:nvGrpSpPr>
        <p:grpSpPr>
          <a:xfrm>
            <a:off x="-7333095" y="772663"/>
            <a:ext cx="27897736" cy="4125167"/>
            <a:chOff x="-14666188" y="1545323"/>
            <a:chExt cx="55795471" cy="8250334"/>
          </a:xfrm>
        </p:grpSpPr>
        <p:pic>
          <p:nvPicPr>
            <p:cNvPr id="12" name="Graphic 11">
              <a:extLst>
                <a:ext uri="{FF2B5EF4-FFF2-40B4-BE49-F238E27FC236}">
                  <a16:creationId xmlns:a16="http://schemas.microsoft.com/office/drawing/2014/main" id="{89963F66-A6E7-478D-8CEF-01D897809E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45968" y="4208297"/>
              <a:ext cx="2886075" cy="4181475"/>
            </a:xfrm>
            <a:prstGeom prst="rect">
              <a:avLst/>
            </a:prstGeom>
          </p:spPr>
        </p:pic>
        <p:sp>
          <p:nvSpPr>
            <p:cNvPr id="7" name="TextBox 6">
              <a:extLst>
                <a:ext uri="{FF2B5EF4-FFF2-40B4-BE49-F238E27FC236}">
                  <a16:creationId xmlns:a16="http://schemas.microsoft.com/office/drawing/2014/main" id="{AC1CA4B6-BE92-437C-B00E-A181B12D739F}"/>
                </a:ext>
              </a:extLst>
            </p:cNvPr>
            <p:cNvSpPr txBox="1"/>
            <p:nvPr/>
          </p:nvSpPr>
          <p:spPr>
            <a:xfrm>
              <a:off x="6423188" y="1545323"/>
              <a:ext cx="11512584" cy="1456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Steps 4-6</a:t>
              </a:r>
            </a:p>
          </p:txBody>
        </p:sp>
        <p:sp>
          <p:nvSpPr>
            <p:cNvPr id="11" name="TextBox 10">
              <a:extLst>
                <a:ext uri="{FF2B5EF4-FFF2-40B4-BE49-F238E27FC236}">
                  <a16:creationId xmlns:a16="http://schemas.microsoft.com/office/drawing/2014/main" id="{AF03AC8B-8D3B-4CDA-97D2-A4A36C99611A}"/>
                </a:ext>
              </a:extLst>
            </p:cNvPr>
            <p:cNvSpPr txBox="1"/>
            <p:nvPr/>
          </p:nvSpPr>
          <p:spPr>
            <a:xfrm>
              <a:off x="29616699" y="1545325"/>
              <a:ext cx="11512584" cy="1456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4400" b="1" dirty="0">
                  <a:solidFill>
                    <a:srgbClr val="002342"/>
                  </a:solidFill>
                  <a:latin typeface="Gibson" pitchFamily="50" charset="0"/>
                </a:rPr>
                <a:t>Baby Step 7</a:t>
              </a:r>
            </a:p>
          </p:txBody>
        </p:sp>
        <p:pic>
          <p:nvPicPr>
            <p:cNvPr id="8" name="Graphic 7">
              <a:extLst>
                <a:ext uri="{FF2B5EF4-FFF2-40B4-BE49-F238E27FC236}">
                  <a16:creationId xmlns:a16="http://schemas.microsoft.com/office/drawing/2014/main" id="{E3F23A66-F0DA-4079-B2C4-640AF1070D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666188" y="6233565"/>
              <a:ext cx="51482165" cy="3562092"/>
            </a:xfrm>
            <a:prstGeom prst="rect">
              <a:avLst/>
            </a:prstGeom>
          </p:spPr>
        </p:pic>
      </p:grpSp>
      <p:pic>
        <p:nvPicPr>
          <p:cNvPr id="9" name="Picture 8">
            <a:extLst>
              <a:ext uri="{FF2B5EF4-FFF2-40B4-BE49-F238E27FC236}">
                <a16:creationId xmlns:a16="http://schemas.microsoft.com/office/drawing/2014/main" id="{6BE9D09A-AB69-744E-AD22-7B5ADE92004A}"/>
              </a:ext>
            </a:extLst>
          </p:cNvPr>
          <p:cNvPicPr>
            <a:picLocks noChangeAspect="1"/>
          </p:cNvPicPr>
          <p:nvPr/>
        </p:nvPicPr>
        <p:blipFill>
          <a:blip r:embed="rId8"/>
          <a:stretch>
            <a:fillRect/>
          </a:stretch>
        </p:blipFill>
        <p:spPr>
          <a:xfrm>
            <a:off x="11637986" y="6287815"/>
            <a:ext cx="349547" cy="349547"/>
          </a:xfrm>
          <a:prstGeom prst="rect">
            <a:avLst/>
          </a:prstGeom>
        </p:spPr>
      </p:pic>
    </p:spTree>
    <p:extLst>
      <p:ext uri="{BB962C8B-B14F-4D97-AF65-F5344CB8AC3E}">
        <p14:creationId xmlns:p14="http://schemas.microsoft.com/office/powerpoint/2010/main" val="35108355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3.33333E-6 L -0.95352 -3.33333E-6 " pathEditMode="relative" rAng="0" ptsTypes="AA">
                                      <p:cBhvr>
                                        <p:cTn id="6" dur="2000" fill="hold"/>
                                        <p:tgtEl>
                                          <p:spTgt spid="3"/>
                                        </p:tgtEl>
                                        <p:attrNameLst>
                                          <p:attrName>ppt_x</p:attrName>
                                          <p:attrName>ppt_y</p:attrName>
                                        </p:attrNameLst>
                                      </p:cBhvr>
                                      <p:rCtr x="-476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64392733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15837052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325735-D510-A44C-B209-C30094B3E6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8" name="TextBox 7">
            <a:extLst>
              <a:ext uri="{FF2B5EF4-FFF2-40B4-BE49-F238E27FC236}">
                <a16:creationId xmlns:a16="http://schemas.microsoft.com/office/drawing/2014/main" id="{250E073D-404B-4595-B7C4-F3837A7957DB}"/>
              </a:ext>
            </a:extLst>
          </p:cNvPr>
          <p:cNvSpPr txBox="1"/>
          <p:nvPr/>
        </p:nvSpPr>
        <p:spPr>
          <a:xfrm>
            <a:off x="2171700" y="2870161"/>
            <a:ext cx="7848600" cy="11338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 tIns="25400" rIns="25400" bIns="25400" numCol="1" spcCol="38100" rtlCol="0" anchor="ctr">
            <a:normAutofit/>
          </a:bodyPr>
          <a:lstStyle/>
          <a:p>
            <a:r>
              <a:rPr lang="en-US" sz="3200" dirty="0">
                <a:solidFill>
                  <a:schemeClr val="bg1"/>
                </a:solidFill>
                <a:ea typeface="Montserrat"/>
                <a:cs typeface="Montserrat"/>
                <a:sym typeface="Montserrat"/>
              </a:rPr>
              <a:t>Get started at</a:t>
            </a:r>
          </a:p>
          <a:p>
            <a:r>
              <a:rPr lang="en-US" sz="3200" dirty="0">
                <a:solidFill>
                  <a:schemeClr val="bg1"/>
                </a:solidFill>
                <a:ea typeface="Montserrat"/>
                <a:cs typeface="Montserrat"/>
                <a:sym typeface="Montserrat"/>
              </a:rPr>
              <a:t> </a:t>
            </a:r>
            <a:r>
              <a:rPr lang="en-US" sz="3200" b="1" dirty="0">
                <a:solidFill>
                  <a:schemeClr val="bg1"/>
                </a:solidFill>
                <a:highlight>
                  <a:srgbClr val="009DDB"/>
                </a:highlight>
                <a:ea typeface="Montserrat"/>
                <a:cs typeface="Montserrat"/>
                <a:sym typeface="Montserrat"/>
              </a:rPr>
              <a:t>&lt;enrollment link&gt;</a:t>
            </a:r>
            <a:endParaRPr lang="en-US" sz="3200" dirty="0">
              <a:solidFill>
                <a:schemeClr val="bg1"/>
              </a:solidFill>
              <a:highlight>
                <a:srgbClr val="009DDB"/>
              </a:highlight>
              <a:ea typeface="Montserrat"/>
              <a:cs typeface="Montserrat"/>
              <a:sym typeface="Montserrat"/>
            </a:endParaRPr>
          </a:p>
        </p:txBody>
      </p:sp>
      <p:sp>
        <p:nvSpPr>
          <p:cNvPr id="7" name="Rectangle 6">
            <a:extLst>
              <a:ext uri="{FF2B5EF4-FFF2-40B4-BE49-F238E27FC236}">
                <a16:creationId xmlns:a16="http://schemas.microsoft.com/office/drawing/2014/main" id="{0E104A97-7150-4EF5-ACE7-C681F5061E2C}"/>
              </a:ext>
            </a:extLst>
          </p:cNvPr>
          <p:cNvSpPr/>
          <p:nvPr/>
        </p:nvSpPr>
        <p:spPr>
          <a:xfrm>
            <a:off x="5442283" y="4846886"/>
            <a:ext cx="1580702" cy="1430994"/>
          </a:xfrm>
          <a:prstGeom prst="rect">
            <a:avLst/>
          </a:prstGeom>
          <a:solidFill>
            <a:schemeClr val="bg1">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6"/>
            <a:endParaRPr lang="en-US" sz="1600">
              <a:solidFill>
                <a:srgbClr val="FFFFFF"/>
              </a:solidFill>
              <a:latin typeface="Helvetica Neue Medium"/>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30647CF8-B57E-400D-95E8-0878CD2AB700}"/>
              </a:ext>
            </a:extLst>
          </p:cNvPr>
          <p:cNvSpPr txBox="1"/>
          <p:nvPr/>
        </p:nvSpPr>
        <p:spPr>
          <a:xfrm>
            <a:off x="3094362" y="5409827"/>
            <a:ext cx="1588985"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sz="1800" b="1" dirty="0">
                <a:solidFill>
                  <a:schemeClr val="bg1"/>
                </a:solidFill>
                <a:latin typeface="Gibson" pitchFamily="50" charset="0"/>
              </a:rPr>
              <a:t>Open Camera </a:t>
            </a:r>
          </a:p>
          <a:p>
            <a:pPr algn="l"/>
            <a:r>
              <a:rPr lang="en-US" sz="1800" b="1" dirty="0">
                <a:solidFill>
                  <a:schemeClr val="bg1"/>
                </a:solidFill>
                <a:latin typeface="Gibson" pitchFamily="50" charset="0"/>
              </a:rPr>
              <a:t>Scan Code</a:t>
            </a:r>
          </a:p>
        </p:txBody>
      </p:sp>
      <p:pic>
        <p:nvPicPr>
          <p:cNvPr id="12" name="Graphic 11">
            <a:extLst>
              <a:ext uri="{FF2B5EF4-FFF2-40B4-BE49-F238E27FC236}">
                <a16:creationId xmlns:a16="http://schemas.microsoft.com/office/drawing/2014/main" id="{7DA391A7-055B-41C2-A35B-E48700CBE4D0}"/>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172283" flipV="1">
            <a:off x="4554893" y="5618498"/>
            <a:ext cx="447300" cy="666639"/>
          </a:xfrm>
          <a:prstGeom prst="rect">
            <a:avLst/>
          </a:prstGeom>
        </p:spPr>
      </p:pic>
    </p:spTree>
    <p:extLst>
      <p:ext uri="{BB962C8B-B14F-4D97-AF65-F5344CB8AC3E}">
        <p14:creationId xmlns:p14="http://schemas.microsoft.com/office/powerpoint/2010/main" val="229133381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325735-D510-A44C-B209-C30094B3E6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F4AD8708-1108-404F-A67E-61D5FE19D82D}"/>
              </a:ext>
            </a:extLst>
          </p:cNvPr>
          <p:cNvSpPr txBox="1"/>
          <p:nvPr/>
        </p:nvSpPr>
        <p:spPr>
          <a:xfrm>
            <a:off x="2171700" y="2870161"/>
            <a:ext cx="7848600" cy="11338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 tIns="25400" rIns="25400" bIns="25400" numCol="1" spcCol="38100" rtlCol="0" anchor="ctr">
            <a:normAutofit/>
          </a:bodyPr>
          <a:lstStyle/>
          <a:p>
            <a:r>
              <a:rPr lang="en-US" sz="3200" dirty="0">
                <a:solidFill>
                  <a:schemeClr val="bg1"/>
                </a:solidFill>
                <a:ea typeface="Montserrat"/>
                <a:cs typeface="Montserrat"/>
                <a:sym typeface="Montserrat"/>
              </a:rPr>
              <a:t>Get started at</a:t>
            </a:r>
          </a:p>
          <a:p>
            <a:r>
              <a:rPr lang="en-US" sz="3200" dirty="0">
                <a:solidFill>
                  <a:schemeClr val="bg1"/>
                </a:solidFill>
                <a:ea typeface="Montserrat"/>
                <a:cs typeface="Montserrat"/>
                <a:sym typeface="Montserrat"/>
              </a:rPr>
              <a:t> </a:t>
            </a:r>
            <a:r>
              <a:rPr lang="en-US" sz="3200" b="1" dirty="0">
                <a:solidFill>
                  <a:schemeClr val="bg1"/>
                </a:solidFill>
                <a:highlight>
                  <a:srgbClr val="009DDB"/>
                </a:highlight>
                <a:ea typeface="Montserrat"/>
                <a:cs typeface="Montserrat"/>
                <a:sym typeface="Montserrat"/>
              </a:rPr>
              <a:t>&lt;enrollment link&gt;</a:t>
            </a:r>
            <a:endParaRPr lang="en-US" sz="3200" dirty="0">
              <a:solidFill>
                <a:schemeClr val="bg1"/>
              </a:solidFill>
              <a:highlight>
                <a:srgbClr val="009DDB"/>
              </a:highlight>
              <a:ea typeface="Montserrat"/>
              <a:cs typeface="Montserrat"/>
              <a:sym typeface="Montserrat"/>
            </a:endParaRPr>
          </a:p>
        </p:txBody>
      </p:sp>
    </p:spTree>
    <p:extLst>
      <p:ext uri="{BB962C8B-B14F-4D97-AF65-F5344CB8AC3E}">
        <p14:creationId xmlns:p14="http://schemas.microsoft.com/office/powerpoint/2010/main" val="37454268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22044357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81254242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006896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7362016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4757011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7800927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1883813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C332-69E2-0645-AD4C-A2EB66CA6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094449731"/>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BBD57975E5C14EBA197498F7BBD721" ma:contentTypeVersion="17" ma:contentTypeDescription="Create a new document." ma:contentTypeScope="" ma:versionID="f415e564ba95aa8f2dbfab5842eb0861">
  <xsd:schema xmlns:xsd="http://www.w3.org/2001/XMLSchema" xmlns:xs="http://www.w3.org/2001/XMLSchema" xmlns:p="http://schemas.microsoft.com/office/2006/metadata/properties" xmlns:ns1="http://schemas.microsoft.com/sharepoint/v3" xmlns:ns2="5d5c2da1-810a-4ca6-bd86-94f9979f0347" xmlns:ns3="889dc020-6634-47e3-bbb4-5ba734d976b0" xmlns:ns4="0dc53187-4a83-4227-9577-7a4c315efdcf" targetNamespace="http://schemas.microsoft.com/office/2006/metadata/properties" ma:root="true" ma:fieldsID="beb383aaf6dbc2c025526a49a1c89d23" ns1:_="" ns2:_="" ns3:_="" ns4:_="">
    <xsd:import namespace="http://schemas.microsoft.com/sharepoint/v3"/>
    <xsd:import namespace="5d5c2da1-810a-4ca6-bd86-94f9979f0347"/>
    <xsd:import namespace="889dc020-6634-47e3-bbb4-5ba734d976b0"/>
    <xsd:import namespace="0dc53187-4a83-4227-9577-7a4c315efdcf"/>
    <xsd:element name="properties">
      <xsd:complexType>
        <xsd:sequence>
          <xsd:element name="documentManagement">
            <xsd:complexType>
              <xsd:all>
                <xsd:element ref="ns2:TaxKeywordTaxHTField" minOccurs="0"/>
                <xsd:element ref="ns3:TaxCatchAll" minOccurs="0"/>
                <xsd:element ref="ns4:MediaServiceMetadata" minOccurs="0"/>
                <xsd:element ref="ns4:MediaServiceFastMetadata" minOccurs="0"/>
                <xsd:element ref="ns2:SharedWithUsers" minOccurs="0"/>
                <xsd:element ref="ns2:SharedWithDetails" minOccurs="0"/>
                <xsd:element ref="ns4:MediaServiceEventHashCode" minOccurs="0"/>
                <xsd:element ref="ns4:MediaServiceGenerationTime" minOccurs="0"/>
                <xsd:element ref="ns4:MediaServiceAutoTags" minOccurs="0"/>
                <xsd:element ref="ns4:MediaServiceOCR" minOccurs="0"/>
                <xsd:element ref="ns1:_ip_UnifiedCompliancePolicyProperties" minOccurs="0"/>
                <xsd:element ref="ns1:_ip_UnifiedCompliancePolicyUIAction" minOccurs="0"/>
                <xsd:element ref="ns4:MediaServiceAutoKeyPoints" minOccurs="0"/>
                <xsd:element ref="ns4:MediaServiceKeyPoint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5c2da1-810a-4ca6-bd86-94f9979f0347"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b34cc2a3-3d56-4488-bcd9-fbf4aa925499" ma:termSetId="00000000-0000-0000-0000-000000000000" ma:anchorId="00000000-0000-0000-0000-000000000000" ma:open="true" ma:isKeyword="true">
      <xsd:complexType>
        <xsd:sequence>
          <xsd:element ref="pc:Terms" minOccurs="0" maxOccurs="1"/>
        </xsd:sequence>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9dc020-6634-47e3-bbb4-5ba734d976b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c6b65f7-1648-4416-9320-6e3db1da22cc}" ma:internalName="TaxCatchAll" ma:showField="CatchAllData" ma:web="5d5c2da1-810a-4ca6-bd86-94f9979f03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dc53187-4a83-4227-9577-7a4c315efdc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KeywordTaxHTField xmlns="5d5c2da1-810a-4ca6-bd86-94f9979f0347">
      <Terms xmlns="http://schemas.microsoft.com/office/infopath/2007/PartnerControls"/>
    </TaxKeywordTaxHTField>
    <_ip_UnifiedCompliancePolicyProperties xmlns="http://schemas.microsoft.com/sharepoint/v3" xsi:nil="true"/>
    <TaxCatchAll xmlns="889dc020-6634-47e3-bbb4-5ba734d976b0"/>
  </documentManagement>
</p:properties>
</file>

<file path=customXml/itemProps1.xml><?xml version="1.0" encoding="utf-8"?>
<ds:datastoreItem xmlns:ds="http://schemas.openxmlformats.org/officeDocument/2006/customXml" ds:itemID="{D53345AB-45D6-4D02-A5FF-5FB8470B232A}">
  <ds:schemaRefs>
    <ds:schemaRef ds:uri="http://schemas.microsoft.com/sharepoint/v3/contenttype/forms"/>
  </ds:schemaRefs>
</ds:datastoreItem>
</file>

<file path=customXml/itemProps2.xml><?xml version="1.0" encoding="utf-8"?>
<ds:datastoreItem xmlns:ds="http://schemas.openxmlformats.org/officeDocument/2006/customXml" ds:itemID="{17B76E44-2567-4FBF-B875-47215E5D5880}"/>
</file>

<file path=customXml/itemProps3.xml><?xml version="1.0" encoding="utf-8"?>
<ds:datastoreItem xmlns:ds="http://schemas.openxmlformats.org/officeDocument/2006/customXml" ds:itemID="{40DEC998-1284-456E-82FB-8D62C4A0F548}">
  <ds:schemaRefs>
    <ds:schemaRef ds:uri="d3181e62-8ec3-440c-a20e-0640d05c12aa"/>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bd39ee61-ca33-4845-87a0-f2339d5cbf1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13255</TotalTime>
  <Words>1709</Words>
  <Application>Microsoft Macintosh PowerPoint</Application>
  <PresentationFormat>Widescreen</PresentationFormat>
  <Paragraphs>82</Paragraphs>
  <Slides>37</Slides>
  <Notes>31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Gibson</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olivia.scott</dc:creator>
  <cp:lastModifiedBy>Eric Church</cp:lastModifiedBy>
  <cp:revision>21</cp:revision>
  <dcterms:modified xsi:type="dcterms:W3CDTF">2021-04-12T16:13:15Z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0x010100F4BBD57975E5C14EBA197498F7BBD721</vt:lpwstr>
  </property>
  <property fmtid="{D5CDD505-2E9C-101B-9397-08002B2CF9AE}" pid="3" name="TaxKeyword">
    <vt:lpwstr/>
  </property>
</Properties>
</file>